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45"/>
  </p:notesMasterIdLst>
  <p:sldIdLst>
    <p:sldId id="256" r:id="rId2"/>
    <p:sldId id="257" r:id="rId3"/>
    <p:sldId id="258" r:id="rId4"/>
    <p:sldId id="259" r:id="rId5"/>
    <p:sldId id="275" r:id="rId6"/>
    <p:sldId id="260" r:id="rId7"/>
    <p:sldId id="266" r:id="rId8"/>
    <p:sldId id="305" r:id="rId9"/>
    <p:sldId id="306" r:id="rId10"/>
    <p:sldId id="307" r:id="rId11"/>
    <p:sldId id="309" r:id="rId12"/>
    <p:sldId id="308" r:id="rId13"/>
    <p:sldId id="310" r:id="rId14"/>
    <p:sldId id="311" r:id="rId15"/>
    <p:sldId id="312" r:id="rId16"/>
    <p:sldId id="313" r:id="rId17"/>
    <p:sldId id="314" r:id="rId18"/>
    <p:sldId id="341" r:id="rId19"/>
    <p:sldId id="315" r:id="rId20"/>
    <p:sldId id="316" r:id="rId21"/>
    <p:sldId id="318" r:id="rId22"/>
    <p:sldId id="319" r:id="rId23"/>
    <p:sldId id="320" r:id="rId24"/>
    <p:sldId id="321" r:id="rId25"/>
    <p:sldId id="322" r:id="rId26"/>
    <p:sldId id="323" r:id="rId27"/>
    <p:sldId id="324" r:id="rId28"/>
    <p:sldId id="325" r:id="rId29"/>
    <p:sldId id="326" r:id="rId30"/>
    <p:sldId id="327" r:id="rId31"/>
    <p:sldId id="328" r:id="rId32"/>
    <p:sldId id="329" r:id="rId33"/>
    <p:sldId id="330" r:id="rId34"/>
    <p:sldId id="340" r:id="rId35"/>
    <p:sldId id="331" r:id="rId36"/>
    <p:sldId id="333" r:id="rId37"/>
    <p:sldId id="338" r:id="rId38"/>
    <p:sldId id="336" r:id="rId39"/>
    <p:sldId id="335" r:id="rId40"/>
    <p:sldId id="337" r:id="rId41"/>
    <p:sldId id="339" r:id="rId42"/>
    <p:sldId id="334" r:id="rId43"/>
    <p:sldId id="304" r:id="rId44"/>
  </p:sldIdLst>
  <p:sldSz cx="12192000" cy="6858000"/>
  <p:notesSz cx="6858000" cy="9144000"/>
  <p:embeddedFontLst>
    <p:embeddedFont>
      <p:font typeface="Calibri" panose="020F0502020204030204" pitchFamily="34" charset="0"/>
      <p:regular r:id="rId46"/>
      <p:bold r:id="rId47"/>
      <p:italic r:id="rId48"/>
      <p:boldItalic r:id="rId49"/>
    </p:embeddedFont>
    <p:embeddedFont>
      <p:font typeface="Helvetica Neue Light" panose="02000403000000020004" pitchFamily="2" charset="0"/>
      <p:regular r:id="rId50"/>
      <p:bold r:id="rId50"/>
      <p:italic r:id="rId50"/>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2585"/>
  </p:normalViewPr>
  <p:slideViewPr>
    <p:cSldViewPr snapToGrid="0">
      <p:cViewPr varScale="1">
        <p:scale>
          <a:sx n="105" d="100"/>
          <a:sy n="105" d="100"/>
        </p:scale>
        <p:origin x="1384"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NUL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s>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jpg>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tiff>
</file>

<file path=ppt/media/image3.jpg>
</file>

<file path=ppt/media/image30.tiff>
</file>

<file path=ppt/media/image31.tiff>
</file>

<file path=ppt/media/image32.tiff>
</file>

<file path=ppt/media/image33.tiff>
</file>

<file path=ppt/media/image34.tiff>
</file>

<file path=ppt/media/image35.tiff>
</file>

<file path=ppt/media/image36.tiff>
</file>

<file path=ppt/media/image37.tiff>
</file>

<file path=ppt/media/image38.tiff>
</file>

<file path=ppt/media/image39.tiff>
</file>

<file path=ppt/media/image4.jpg>
</file>

<file path=ppt/media/image40.tiff>
</file>

<file path=ppt/media/image41.tiff>
</file>

<file path=ppt/media/image42.tiff>
</file>

<file path=ppt/media/image5.jpg>
</file>

<file path=ppt/media/image6.jpe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defRPr sz="1400"/>
            </a:pPr>
            <a:r>
              <a:rPr lang="en-US" dirty="0"/>
              <a:t>Share a bit about DevelopIntelligence</a:t>
            </a:r>
          </a:p>
          <a:p>
            <a:pPr>
              <a:defRPr sz="1400"/>
            </a:pPr>
            <a:r>
              <a:rPr lang="en-US" dirty="0"/>
              <a:t>- As developers you want to learn!</a:t>
            </a:r>
          </a:p>
          <a:p>
            <a:pPr>
              <a:defRPr sz="1400"/>
            </a:pPr>
            <a:r>
              <a:rPr lang="en-US" dirty="0"/>
              <a:t>- As a corporation you want your developers to align their learning with your business goals.</a:t>
            </a:r>
          </a:p>
          <a:p>
            <a:pPr>
              <a:defRPr sz="1400"/>
            </a:pPr>
            <a:r>
              <a:rPr lang="en-US" dirty="0"/>
              <a:t>- That’s where we come in… Keeping developers current, bringing others up-to-speed … all aimed at moving your business forward!</a:t>
            </a:r>
          </a:p>
          <a:p>
            <a:pPr>
              <a:defRPr sz="1400"/>
            </a:pPr>
            <a:r>
              <a:rPr lang="en-US" dirty="0"/>
              <a:t>- We started in 2003 by a Sun Microsystems developer that wanted to help developers level-up and see business better leverage IT</a:t>
            </a:r>
          </a:p>
          <a:p>
            <a:pPr marL="0" lvl="0" indent="0" algn="l" rtl="0">
              <a:spcBef>
                <a:spcPts val="0"/>
              </a:spcBef>
              <a:spcAft>
                <a:spcPts val="0"/>
              </a:spcAft>
              <a:buNone/>
            </a:pPr>
            <a:endParaRPr dirty="0"/>
          </a:p>
        </p:txBody>
      </p:sp>
      <p:sp>
        <p:nvSpPr>
          <p:cNvPr id="73" name="Google Shape;7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defRPr sz="1400"/>
            </a:pPr>
            <a:r>
              <a:rPr lang="en-US" dirty="0"/>
              <a:t>Areas of DevelopIntelligence expertise</a:t>
            </a:r>
          </a:p>
          <a:p>
            <a:pPr marL="231082" indent="-231082">
              <a:buSzPct val="100000"/>
              <a:buChar char="-"/>
              <a:defRPr sz="1400"/>
            </a:pPr>
            <a:r>
              <a:rPr lang="en-US" dirty="0"/>
              <a:t>DevOps: Ansible / Jenkins</a:t>
            </a:r>
          </a:p>
          <a:p>
            <a:pPr marL="231082" indent="-231082">
              <a:buSzPct val="100000"/>
              <a:buChar char="-"/>
              <a:defRPr sz="1400"/>
            </a:pPr>
            <a:r>
              <a:rPr lang="en-US" dirty="0" err="1"/>
              <a:t>BigData</a:t>
            </a:r>
            <a:r>
              <a:rPr lang="en-US" dirty="0"/>
              <a:t>: Hadoop / Cassandra / Spark</a:t>
            </a:r>
          </a:p>
          <a:p>
            <a:pPr marL="231082" indent="-231082">
              <a:buSzPct val="100000"/>
              <a:buChar char="-"/>
              <a:defRPr sz="1400"/>
            </a:pPr>
            <a:r>
              <a:rPr lang="en-US" dirty="0"/>
              <a:t>Machine Learning</a:t>
            </a:r>
          </a:p>
          <a:p>
            <a:pPr marL="231082" indent="-231082">
              <a:buSzPct val="100000"/>
              <a:buChar char="-"/>
              <a:defRPr sz="1400"/>
            </a:pPr>
            <a:r>
              <a:rPr lang="en-US" dirty="0"/>
              <a:t>Front-end: React / Angular</a:t>
            </a:r>
          </a:p>
          <a:p>
            <a:pPr marL="231082" indent="-231082">
              <a:buSzPct val="100000"/>
              <a:buChar char="-"/>
              <a:defRPr sz="1400"/>
            </a:pPr>
            <a:r>
              <a:rPr lang="en-US" dirty="0"/>
              <a:t>Cloud: AWS / Azure / Google Cloud</a:t>
            </a:r>
          </a:p>
          <a:p>
            <a:pPr>
              <a:defRPr sz="1400"/>
            </a:pPr>
            <a:r>
              <a:rPr lang="en-US" dirty="0"/>
              <a:t>- Started as a Java shop -&gt; keep growing -&gt; haven’t looked back</a:t>
            </a:r>
          </a:p>
          <a:p>
            <a:pPr>
              <a:defRPr sz="1400"/>
            </a:pPr>
            <a:r>
              <a:rPr lang="en-US" dirty="0"/>
              <a:t>- Our specialty is hiring expert practitioners that can come alongside teams and teach them how to move forward</a:t>
            </a:r>
          </a:p>
          <a:p>
            <a:pPr marL="0" lvl="0" indent="0" algn="l" rtl="0">
              <a:spcBef>
                <a:spcPts val="0"/>
              </a:spcBef>
              <a:spcAft>
                <a:spcPts val="0"/>
              </a:spcAft>
              <a:buNone/>
            </a:pPr>
            <a:endParaRPr dirty="0"/>
          </a:p>
        </p:txBody>
      </p:sp>
      <p:sp>
        <p:nvSpPr>
          <p:cNvPr id="87" name="Google Shape;8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5664aa0a29_0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 name="Google Shape;94;g5664aa0a29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2300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95356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18117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4886326" y="4135428"/>
            <a:ext cx="7305674" cy="952505"/>
          </a:xfrm>
          <a:prstGeom prst="rect">
            <a:avLst/>
          </a:prstGeom>
          <a:noFill/>
          <a:ln>
            <a:noFill/>
          </a:ln>
        </p:spPr>
        <p:txBody>
          <a:bodyPr spcFirstLastPara="1" wrap="square" lIns="0" tIns="0" rIns="91425" bIns="36000" anchor="ctr" anchorCtr="0"/>
          <a:lstStyle>
            <a:lvl1pPr lvl="0" algn="ctr">
              <a:lnSpc>
                <a:spcPct val="100000"/>
              </a:lnSpc>
              <a:spcBef>
                <a:spcPts val="0"/>
              </a:spcBef>
              <a:spcAft>
                <a:spcPts val="0"/>
              </a:spcAft>
              <a:buClr>
                <a:srgbClr val="233445"/>
              </a:buClr>
              <a:buSzPts val="3600"/>
              <a:buFont typeface="Helvetica Neue Light"/>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5172074" y="5237160"/>
            <a:ext cx="7019925" cy="763590"/>
          </a:xfrm>
          <a:prstGeom prst="rect">
            <a:avLst/>
          </a:prstGeom>
          <a:noFill/>
          <a:ln>
            <a:noFill/>
          </a:ln>
        </p:spPr>
        <p:txBody>
          <a:bodyPr spcFirstLastPara="1" wrap="square" lIns="90000" tIns="46800" rIns="91425" bIns="45700" anchor="t" anchorCtr="0"/>
          <a:lstStyle>
            <a:lvl1pPr lvl="0" algn="ctr">
              <a:lnSpc>
                <a:spcPct val="90000"/>
              </a:lnSpc>
              <a:spcBef>
                <a:spcPts val="1000"/>
              </a:spcBef>
              <a:spcAft>
                <a:spcPts val="0"/>
              </a:spcAft>
              <a:buClr>
                <a:srgbClr val="F17F3A"/>
              </a:buClr>
              <a:buSzPts val="2800"/>
              <a:buFont typeface="Helvetica Neue Light"/>
              <a:buNone/>
              <a:defRPr sz="2800">
                <a:solidFill>
                  <a:srgbClr val="F17F3A"/>
                </a:solidFill>
              </a:defRPr>
            </a:lvl1pPr>
            <a:lvl2pPr lvl="1" algn="ctr">
              <a:lnSpc>
                <a:spcPct val="90000"/>
              </a:lnSpc>
              <a:spcBef>
                <a:spcPts val="500"/>
              </a:spcBef>
              <a:spcAft>
                <a:spcPts val="0"/>
              </a:spcAft>
              <a:buClr>
                <a:srgbClr val="3F3F3F"/>
              </a:buClr>
              <a:buSzPts val="2000"/>
              <a:buFont typeface="Helvetica Neue Light"/>
              <a:buNone/>
              <a:defRPr sz="2000"/>
            </a:lvl2pPr>
            <a:lvl3pPr lvl="2" algn="ctr">
              <a:lnSpc>
                <a:spcPct val="90000"/>
              </a:lnSpc>
              <a:spcBef>
                <a:spcPts val="500"/>
              </a:spcBef>
              <a:spcAft>
                <a:spcPts val="0"/>
              </a:spcAft>
              <a:buClr>
                <a:srgbClr val="3F3F3F"/>
              </a:buClr>
              <a:buSzPts val="1800"/>
              <a:buFont typeface="Helvetica Neue Light"/>
              <a:buNone/>
              <a:defRPr sz="1800"/>
            </a:lvl3pPr>
            <a:lvl4pPr lvl="3" algn="ctr">
              <a:lnSpc>
                <a:spcPct val="90000"/>
              </a:lnSpc>
              <a:spcBef>
                <a:spcPts val="500"/>
              </a:spcBef>
              <a:spcAft>
                <a:spcPts val="0"/>
              </a:spcAft>
              <a:buClr>
                <a:srgbClr val="3F3F3F"/>
              </a:buClr>
              <a:buSzPts val="1600"/>
              <a:buFont typeface="Helvetica Neue Light"/>
              <a:buNone/>
              <a:defRPr sz="1600"/>
            </a:lvl4pPr>
            <a:lvl5pPr lvl="4" algn="ctr">
              <a:lnSpc>
                <a:spcPct val="90000"/>
              </a:lnSpc>
              <a:spcBef>
                <a:spcPts val="500"/>
              </a:spcBef>
              <a:spcAft>
                <a:spcPts val="0"/>
              </a:spcAft>
              <a:buClr>
                <a:srgbClr val="3F3F3F"/>
              </a:buClr>
              <a:buSzPts val="1600"/>
              <a:buFont typeface="Helvetica Neue Light"/>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6" name="Google Shape;16;p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954000"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1"/>
          <p:cNvSpPr>
            <a:spLocks noGrp="1"/>
          </p:cNvSpPr>
          <p:nvPr>
            <p:ph type="pic" idx="2"/>
          </p:nvPr>
        </p:nvSpPr>
        <p:spPr>
          <a:xfrm>
            <a:off x="5083172" y="1465729"/>
            <a:ext cx="6172200" cy="4777441"/>
          </a:xfrm>
          <a:prstGeom prst="rect">
            <a:avLst/>
          </a:prstGeom>
          <a:noFill/>
          <a:ln>
            <a:noFill/>
          </a:ln>
        </p:spPr>
        <p:txBody>
          <a:bodyPr spcFirstLastPara="1" wrap="square" lIns="90000" tIns="46800" rIns="91425" bIns="45700" anchor="t" anchorCtr="0"/>
          <a:lstStyle>
            <a:lvl1pPr marR="0" lvl="0" algn="l" rtl="0">
              <a:lnSpc>
                <a:spcPct val="90000"/>
              </a:lnSpc>
              <a:spcBef>
                <a:spcPts val="1000"/>
              </a:spcBef>
              <a:spcAft>
                <a:spcPts val="0"/>
              </a:spcAft>
              <a:buClr>
                <a:srgbClr val="3F3F3F"/>
              </a:buClr>
              <a:buSzPts val="3200"/>
              <a:buFont typeface="Helvetica Neue Light"/>
              <a:buNone/>
              <a:defRPr sz="3200" b="0" i="0" u="none" strike="noStrike" cap="none">
                <a:solidFill>
                  <a:srgbClr val="3F3F3F"/>
                </a:solidFill>
                <a:latin typeface="Helvetica Neue Light"/>
                <a:ea typeface="Helvetica Neue Light"/>
                <a:cs typeface="Helvetica Neue Light"/>
                <a:sym typeface="Helvetica Neue Light"/>
              </a:defRPr>
            </a:lvl1pPr>
            <a:lvl2pPr marR="0" lvl="1" algn="l" rtl="0">
              <a:lnSpc>
                <a:spcPct val="90000"/>
              </a:lnSpc>
              <a:spcBef>
                <a:spcPts val="500"/>
              </a:spcBef>
              <a:spcAft>
                <a:spcPts val="0"/>
              </a:spcAft>
              <a:buClr>
                <a:srgbClr val="3F3F3F"/>
              </a:buClr>
              <a:buSzPts val="2800"/>
              <a:buFont typeface="Helvetica Neue Light"/>
              <a:buNone/>
              <a:defRPr sz="2800" b="0" i="0" u="none" strike="noStrike" cap="none">
                <a:solidFill>
                  <a:srgbClr val="3F3F3F"/>
                </a:solidFill>
                <a:latin typeface="Helvetica Neue Light"/>
                <a:ea typeface="Helvetica Neue Light"/>
                <a:cs typeface="Helvetica Neue Light"/>
                <a:sym typeface="Helvetica Neue Light"/>
              </a:defRPr>
            </a:lvl2pPr>
            <a:lvl3pPr marR="0" lvl="2" algn="l" rtl="0">
              <a:lnSpc>
                <a:spcPct val="90000"/>
              </a:lnSpc>
              <a:spcBef>
                <a:spcPts val="500"/>
              </a:spcBef>
              <a:spcAft>
                <a:spcPts val="0"/>
              </a:spcAft>
              <a:buClr>
                <a:srgbClr val="3F3F3F"/>
              </a:buClr>
              <a:buSzPts val="2400"/>
              <a:buFont typeface="Helvetica Neue Light"/>
              <a:buNone/>
              <a:defRPr sz="2400" b="0" i="0" u="none" strike="noStrike" cap="none">
                <a:solidFill>
                  <a:srgbClr val="3F3F3F"/>
                </a:solidFill>
                <a:latin typeface="Helvetica Neue Light"/>
                <a:ea typeface="Helvetica Neue Light"/>
                <a:cs typeface="Helvetica Neue Light"/>
                <a:sym typeface="Helvetica Neue Light"/>
              </a:defRPr>
            </a:lvl3pPr>
            <a:lvl4pPr marR="0" lvl="3"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4pPr>
            <a:lvl5pPr marR="0" lvl="4"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3" name="Google Shape;53;p11"/>
          <p:cNvSpPr txBox="1">
            <a:spLocks noGrp="1"/>
          </p:cNvSpPr>
          <p:nvPr>
            <p:ph type="body" idx="1"/>
          </p:nvPr>
        </p:nvSpPr>
        <p:spPr>
          <a:xfrm>
            <a:off x="973929" y="1465729"/>
            <a:ext cx="3898109" cy="4777441"/>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4" name="Google Shape;54;p1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5"/>
        <p:cNvGrpSpPr/>
        <p:nvPr/>
      </p:nvGrpSpPr>
      <p:grpSpPr>
        <a:xfrm>
          <a:off x="0" y="0"/>
          <a:ext cx="0" cy="0"/>
          <a:chOff x="0" y="0"/>
          <a:chExt cx="0" cy="0"/>
        </a:xfrm>
      </p:grpSpPr>
      <p:sp>
        <p:nvSpPr>
          <p:cNvPr id="56" name="Google Shape;56;p12"/>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2"/>
          <p:cNvSpPr txBox="1">
            <a:spLocks noGrp="1"/>
          </p:cNvSpPr>
          <p:nvPr>
            <p:ph type="body" idx="1"/>
          </p:nvPr>
        </p:nvSpPr>
        <p:spPr>
          <a:xfrm rot="5400000">
            <a:off x="3744000" y="-1404000"/>
            <a:ext cx="4680000" cy="10512000"/>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1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rot="5400000">
            <a:off x="7516957" y="2571338"/>
            <a:ext cx="4787601" cy="26289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3"/>
          <p:cNvSpPr txBox="1">
            <a:spLocks noGrp="1"/>
          </p:cNvSpPr>
          <p:nvPr>
            <p:ph type="body" idx="1"/>
          </p:nvPr>
        </p:nvSpPr>
        <p:spPr>
          <a:xfrm rot="5400000">
            <a:off x="2307432" y="128167"/>
            <a:ext cx="4800600" cy="752951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3"/>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Content with Caption">
  <p:cSld name="1_Content with Caption">
    <p:bg>
      <p:bgPr>
        <a:solidFill>
          <a:schemeClr val="lt1"/>
        </a:solidFill>
        <a:effectLst/>
      </p:bgPr>
    </p:bg>
    <p:spTree>
      <p:nvGrpSpPr>
        <p:cNvPr id="1" name="Shape 63"/>
        <p:cNvGrpSpPr/>
        <p:nvPr/>
      </p:nvGrpSpPr>
      <p:grpSpPr>
        <a:xfrm>
          <a:off x="0" y="0"/>
          <a:ext cx="0" cy="0"/>
          <a:chOff x="0" y="0"/>
          <a:chExt cx="0" cy="0"/>
        </a:xfrm>
      </p:grpSpPr>
      <p:sp>
        <p:nvSpPr>
          <p:cNvPr id="64" name="Google Shape;64;p1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Blank">
  <p:cSld name="1_Blank">
    <p:bg>
      <p:bgPr>
        <a:blipFill>
          <a:blip r:embed="rId2">
            <a:alphaModFix/>
          </a:blip>
          <a:stretch>
            <a:fillRect/>
          </a:stretch>
        </a:blipFill>
        <a:effectLst/>
      </p:bgPr>
    </p:bg>
    <p:spTree>
      <p:nvGrpSpPr>
        <p:cNvPr id="1" name="Shape 6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4"/>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 name="Google Shape;23;p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new section">
  <p:cSld name="new section">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829208" y="385645"/>
            <a:ext cx="8797678"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5"/>
          <p:cNvSpPr txBox="1">
            <a:spLocks noGrp="1"/>
          </p:cNvSpPr>
          <p:nvPr>
            <p:ph type="body" idx="1"/>
          </p:nvPr>
        </p:nvSpPr>
        <p:spPr>
          <a:xfrm>
            <a:off x="1973263" y="4756150"/>
            <a:ext cx="4122737" cy="1336675"/>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2400"/>
              <a:buFont typeface="Helvetica Neue Light"/>
              <a:buNone/>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952871"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
          <p:cNvSpPr txBox="1">
            <a:spLocks noGrp="1"/>
          </p:cNvSpPr>
          <p:nvPr>
            <p:ph type="body" idx="1"/>
          </p:nvPr>
        </p:nvSpPr>
        <p:spPr>
          <a:xfrm>
            <a:off x="828000" y="1528306"/>
            <a:ext cx="10512000" cy="4680000"/>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888888"/>
              </a:buClr>
              <a:buSzPts val="1800"/>
              <a:buFont typeface="Helvetica Neue Light"/>
              <a:buNone/>
              <a:defRPr sz="1800">
                <a:solidFill>
                  <a:srgbClr val="888888"/>
                </a:solidFill>
              </a:defRPr>
            </a:lvl1pPr>
            <a:lvl2pPr marL="914400" lvl="1" indent="-228600" algn="l">
              <a:lnSpc>
                <a:spcPct val="90000"/>
              </a:lnSpc>
              <a:spcBef>
                <a:spcPts val="500"/>
              </a:spcBef>
              <a:spcAft>
                <a:spcPts val="0"/>
              </a:spcAft>
              <a:buClr>
                <a:srgbClr val="888888"/>
              </a:buClr>
              <a:buSzPts val="2000"/>
              <a:buFont typeface="Helvetica Neue Light"/>
              <a:buNone/>
              <a:defRPr sz="2000">
                <a:solidFill>
                  <a:srgbClr val="888888"/>
                </a:solidFill>
              </a:defRPr>
            </a:lvl2pPr>
            <a:lvl3pPr marL="1371600" lvl="2" indent="-228600" algn="l">
              <a:lnSpc>
                <a:spcPct val="90000"/>
              </a:lnSpc>
              <a:spcBef>
                <a:spcPts val="500"/>
              </a:spcBef>
              <a:spcAft>
                <a:spcPts val="0"/>
              </a:spcAft>
              <a:buClr>
                <a:srgbClr val="888888"/>
              </a:buClr>
              <a:buSzPts val="1800"/>
              <a:buFont typeface="Helvetica Neue Light"/>
              <a:buNone/>
              <a:defRPr sz="1800">
                <a:solidFill>
                  <a:srgbClr val="888888"/>
                </a:solidFill>
              </a:defRPr>
            </a:lvl3pPr>
            <a:lvl4pPr marL="1828800" lvl="3" indent="-228600" algn="l">
              <a:lnSpc>
                <a:spcPct val="90000"/>
              </a:lnSpc>
              <a:spcBef>
                <a:spcPts val="500"/>
              </a:spcBef>
              <a:spcAft>
                <a:spcPts val="0"/>
              </a:spcAft>
              <a:buClr>
                <a:srgbClr val="888888"/>
              </a:buClr>
              <a:buSzPts val="1600"/>
              <a:buFont typeface="Helvetica Neue Light"/>
              <a:buNone/>
              <a:defRPr sz="1600">
                <a:solidFill>
                  <a:srgbClr val="888888"/>
                </a:solidFill>
              </a:defRPr>
            </a:lvl4pPr>
            <a:lvl5pPr marL="2286000" lvl="4" indent="-228600" algn="l">
              <a:lnSpc>
                <a:spcPct val="90000"/>
              </a:lnSpc>
              <a:spcBef>
                <a:spcPts val="500"/>
              </a:spcBef>
              <a:spcAft>
                <a:spcPts val="0"/>
              </a:spcAft>
              <a:buClr>
                <a:srgbClr val="888888"/>
              </a:buClr>
              <a:buSzPts val="1600"/>
              <a:buFont typeface="Helvetica Neue Light"/>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1"/>
        <p:cNvGrpSpPr/>
        <p:nvPr/>
      </p:nvGrpSpPr>
      <p:grpSpPr>
        <a:xfrm>
          <a:off x="0" y="0"/>
          <a:ext cx="0" cy="0"/>
          <a:chOff x="0" y="0"/>
          <a:chExt cx="0" cy="0"/>
        </a:xfrm>
      </p:grpSpPr>
      <p:sp>
        <p:nvSpPr>
          <p:cNvPr id="32" name="Google Shape;32;p7"/>
          <p:cNvSpPr txBox="1">
            <a:spLocks noGrp="1"/>
          </p:cNvSpPr>
          <p:nvPr>
            <p:ph type="body" idx="1"/>
          </p:nvPr>
        </p:nvSpPr>
        <p:spPr>
          <a:xfrm>
            <a:off x="838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7"/>
          <p:cNvSpPr txBox="1">
            <a:spLocks noGrp="1"/>
          </p:cNvSpPr>
          <p:nvPr>
            <p:ph type="body" idx="2"/>
          </p:nvPr>
        </p:nvSpPr>
        <p:spPr>
          <a:xfrm>
            <a:off x="6172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7"/>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7"/>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8"/>
          <p:cNvSpPr txBox="1">
            <a:spLocks noGrp="1"/>
          </p:cNvSpPr>
          <p:nvPr>
            <p:ph type="body" idx="1"/>
          </p:nvPr>
        </p:nvSpPr>
        <p:spPr>
          <a:xfrm>
            <a:off x="839788" y="1512000"/>
            <a:ext cx="5157787"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8"/>
          <p:cNvSpPr txBox="1">
            <a:spLocks noGrp="1"/>
          </p:cNvSpPr>
          <p:nvPr>
            <p:ph type="body" idx="2"/>
          </p:nvPr>
        </p:nvSpPr>
        <p:spPr>
          <a:xfrm>
            <a:off x="839788" y="2523567"/>
            <a:ext cx="5157787"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body" idx="3"/>
          </p:nvPr>
        </p:nvSpPr>
        <p:spPr>
          <a:xfrm>
            <a:off x="6172200" y="1512000"/>
            <a:ext cx="5183188"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8"/>
          <p:cNvSpPr txBox="1">
            <a:spLocks noGrp="1"/>
          </p:cNvSpPr>
          <p:nvPr>
            <p:ph type="body" idx="4"/>
          </p:nvPr>
        </p:nvSpPr>
        <p:spPr>
          <a:xfrm>
            <a:off x="6172200" y="2523565"/>
            <a:ext cx="5183188"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8"/>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3"/>
        <p:cNvGrpSpPr/>
        <p:nvPr/>
      </p:nvGrpSpPr>
      <p:grpSpPr>
        <a:xfrm>
          <a:off x="0" y="0"/>
          <a:ext cx="0" cy="0"/>
          <a:chOff x="0" y="0"/>
          <a:chExt cx="0" cy="0"/>
        </a:xfrm>
      </p:grpSpPr>
      <p:sp>
        <p:nvSpPr>
          <p:cNvPr id="44" name="Google Shape;44;p9"/>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954000" y="324000"/>
            <a:ext cx="11232000" cy="907200"/>
          </a:xfrm>
          <a:prstGeom prst="rect">
            <a:avLst/>
          </a:prstGeom>
          <a:noFill/>
          <a:ln>
            <a:noFill/>
          </a:ln>
        </p:spPr>
        <p:txBody>
          <a:bodyPr spcFirstLastPara="1" wrap="square" lIns="91425" tIns="46800" rIns="91425" bIns="468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0"/>
          <p:cNvSpPr txBox="1">
            <a:spLocks noGrp="1"/>
          </p:cNvSpPr>
          <p:nvPr>
            <p:ph type="body" idx="1"/>
          </p:nvPr>
        </p:nvSpPr>
        <p:spPr>
          <a:xfrm>
            <a:off x="5180012" y="1512000"/>
            <a:ext cx="6172200" cy="4814047"/>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55600" algn="l">
              <a:lnSpc>
                <a:spcPct val="90000"/>
              </a:lnSpc>
              <a:spcBef>
                <a:spcPts val="500"/>
              </a:spcBef>
              <a:spcAft>
                <a:spcPts val="0"/>
              </a:spcAft>
              <a:buClr>
                <a:srgbClr val="3F3F3F"/>
              </a:buClr>
              <a:buSzPts val="2000"/>
              <a:buFont typeface="Helvetica Neue Light"/>
              <a:buChar char="•"/>
              <a:defRPr sz="2000"/>
            </a:lvl3pPr>
            <a:lvl4pPr marL="1828800" lvl="3" indent="-342900" algn="l">
              <a:lnSpc>
                <a:spcPct val="90000"/>
              </a:lnSpc>
              <a:spcBef>
                <a:spcPts val="500"/>
              </a:spcBef>
              <a:spcAft>
                <a:spcPts val="0"/>
              </a:spcAft>
              <a:buClr>
                <a:srgbClr val="3F3F3F"/>
              </a:buClr>
              <a:buSzPts val="1800"/>
              <a:buFont typeface="Helvetica Neue Light"/>
              <a:buChar char="•"/>
              <a:defRPr sz="1800"/>
            </a:lvl4pPr>
            <a:lvl5pPr marL="2286000" lvl="4" indent="-330200" algn="l">
              <a:lnSpc>
                <a:spcPct val="90000"/>
              </a:lnSpc>
              <a:spcBef>
                <a:spcPts val="500"/>
              </a:spcBef>
              <a:spcAft>
                <a:spcPts val="0"/>
              </a:spcAft>
              <a:buClr>
                <a:srgbClr val="3F3F3F"/>
              </a:buClr>
              <a:buSzPts val="1600"/>
              <a:buFont typeface="Helvetica Neue Light"/>
              <a:buChar char="•"/>
              <a:defRPr sz="16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8" name="Google Shape;48;p10"/>
          <p:cNvSpPr txBox="1">
            <a:spLocks noGrp="1"/>
          </p:cNvSpPr>
          <p:nvPr>
            <p:ph type="body" idx="2"/>
          </p:nvPr>
        </p:nvSpPr>
        <p:spPr>
          <a:xfrm>
            <a:off x="958053" y="1512000"/>
            <a:ext cx="3932237" cy="4814047"/>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9" name="Google Shape;49;p10"/>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6">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33445"/>
              </a:buClr>
              <a:buSzPts val="3200"/>
              <a:buFont typeface="Helvetica Neue Light"/>
              <a:buNone/>
              <a:defRPr sz="3200" b="0" i="0" u="none" strike="noStrike" cap="none">
                <a:solidFill>
                  <a:srgbClr val="233445"/>
                </a:solidFill>
                <a:latin typeface="Helvetica Neue Light"/>
                <a:ea typeface="Helvetica Neue Light"/>
                <a:cs typeface="Helvetica Neue Light"/>
                <a:sym typeface="Helvetica Neue Ligh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marR="0" lvl="0" indent="-381000" algn="l" rtl="0">
              <a:lnSpc>
                <a:spcPct val="90000"/>
              </a:lnSpc>
              <a:spcBef>
                <a:spcPts val="1000"/>
              </a:spcBef>
              <a:spcAft>
                <a:spcPts val="0"/>
              </a:spcAft>
              <a:buClr>
                <a:srgbClr val="3F3F3F"/>
              </a:buClr>
              <a:buSzPts val="2400"/>
              <a:buFont typeface="Helvetica Neue Light"/>
              <a:buChar char="•"/>
              <a:defRPr sz="2400" b="0" i="0" u="none" strike="noStrike" cap="none">
                <a:solidFill>
                  <a:srgbClr val="3F3F3F"/>
                </a:solidFill>
                <a:latin typeface="Helvetica Neue Light"/>
                <a:ea typeface="Helvetica Neue Light"/>
                <a:cs typeface="Helvetica Neue Light"/>
                <a:sym typeface="Helvetica Neue Light"/>
              </a:defRPr>
            </a:lvl1pPr>
            <a:lvl2pPr marL="914400" marR="0" lvl="1" indent="-368300" algn="l" rtl="0">
              <a:lnSpc>
                <a:spcPct val="90000"/>
              </a:lnSpc>
              <a:spcBef>
                <a:spcPts val="500"/>
              </a:spcBef>
              <a:spcAft>
                <a:spcPts val="0"/>
              </a:spcAft>
              <a:buClr>
                <a:srgbClr val="3F3F3F"/>
              </a:buClr>
              <a:buSzPts val="2200"/>
              <a:buFont typeface="Helvetica Neue Light"/>
              <a:buChar char="•"/>
              <a:defRPr sz="2200" b="0" i="0" u="none" strike="noStrike" cap="none">
                <a:solidFill>
                  <a:srgbClr val="3F3F3F"/>
                </a:solidFill>
                <a:latin typeface="Helvetica Neue Light"/>
                <a:ea typeface="Helvetica Neue Light"/>
                <a:cs typeface="Helvetica Neue Light"/>
                <a:sym typeface="Helvetica Neue Light"/>
              </a:defRPr>
            </a:lvl2pPr>
            <a:lvl3pPr marL="1371600" marR="0" lvl="2" indent="-355600" algn="l" rtl="0">
              <a:lnSpc>
                <a:spcPct val="90000"/>
              </a:lnSpc>
              <a:spcBef>
                <a:spcPts val="500"/>
              </a:spcBef>
              <a:spcAft>
                <a:spcPts val="0"/>
              </a:spcAft>
              <a:buClr>
                <a:srgbClr val="3F3F3F"/>
              </a:buClr>
              <a:buSzPts val="2000"/>
              <a:buFont typeface="Helvetica Neue Light"/>
              <a:buChar char="•"/>
              <a:defRPr sz="2000" b="0" i="0" u="none" strike="noStrike" cap="none">
                <a:solidFill>
                  <a:srgbClr val="3F3F3F"/>
                </a:solidFill>
                <a:latin typeface="Helvetica Neue Light"/>
                <a:ea typeface="Helvetica Neue Light"/>
                <a:cs typeface="Helvetica Neue Light"/>
                <a:sym typeface="Helvetica Neue Light"/>
              </a:defRPr>
            </a:lvl3pPr>
            <a:lvl4pPr marL="1828800" marR="0" lvl="3" indent="-342900" algn="l" rtl="0">
              <a:lnSpc>
                <a:spcPct val="90000"/>
              </a:lnSpc>
              <a:spcBef>
                <a:spcPts val="500"/>
              </a:spcBef>
              <a:spcAft>
                <a:spcPts val="0"/>
              </a:spcAft>
              <a:buClr>
                <a:srgbClr val="3F3F3F"/>
              </a:buClr>
              <a:buSzPts val="1800"/>
              <a:buFont typeface="Helvetica Neue Light"/>
              <a:buChar char="•"/>
              <a:defRPr sz="1800" b="0" i="0" u="none" strike="noStrike" cap="none">
                <a:solidFill>
                  <a:srgbClr val="3F3F3F"/>
                </a:solidFill>
                <a:latin typeface="Helvetica Neue Light"/>
                <a:ea typeface="Helvetica Neue Light"/>
                <a:cs typeface="Helvetica Neue Light"/>
                <a:sym typeface="Helvetica Neue Light"/>
              </a:defRPr>
            </a:lvl4pPr>
            <a:lvl5pPr marL="2286000" marR="0" lvl="4" indent="-330200" algn="l" rtl="0">
              <a:lnSpc>
                <a:spcPct val="90000"/>
              </a:lnSpc>
              <a:spcBef>
                <a:spcPts val="500"/>
              </a:spcBef>
              <a:spcAft>
                <a:spcPts val="0"/>
              </a:spcAft>
              <a:buClr>
                <a:srgbClr val="3F3F3F"/>
              </a:buClr>
              <a:buSzPts val="1600"/>
              <a:buFont typeface="Helvetica Neue Light"/>
              <a:buChar char="•"/>
              <a:defRPr sz="1600" b="0" i="0" u="none" strike="noStrike" cap="none">
                <a:solidFill>
                  <a:srgbClr val="3F3F3F"/>
                </a:solidFill>
                <a:latin typeface="Helvetica Neue Light"/>
                <a:ea typeface="Helvetica Neue Light"/>
                <a:cs typeface="Helvetica Neue Light"/>
                <a:sym typeface="Helvetica Neue Light"/>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1pPr>
            <a:lvl2pPr marL="0" marR="0" lvl="1"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2pPr>
            <a:lvl3pPr marL="0" marR="0" lvl="2"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3pPr>
            <a:lvl4pPr marL="0" marR="0" lvl="3"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4pPr>
            <a:lvl5pPr marL="0" marR="0" lvl="4"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5pPr>
            <a:lvl6pPr marL="0" marR="0" lvl="5"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6pPr>
            <a:lvl7pPr marL="0" marR="0" lvl="6"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7pPr>
            <a:lvl8pPr marL="0" marR="0" lvl="7"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8pPr>
            <a:lvl9pPr marL="0" marR="0" lvl="8"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8" Type="http://schemas.openxmlformats.org/officeDocument/2006/relationships/image" Target="../media/image13.tiff"/><Relationship Id="rId3" Type="http://schemas.openxmlformats.org/officeDocument/2006/relationships/hyperlink" Target="https://en.wikipedia.org/wiki/Class_(computer_programming)" TargetMode="External"/><Relationship Id="rId7" Type="http://schemas.openxmlformats.org/officeDocument/2006/relationships/hyperlink" Target="https://en.wikipedia.org/wiki/Service_(systems_architecture)" TargetMode="External"/><Relationship Id="rId2" Type="http://schemas.openxmlformats.org/officeDocument/2006/relationships/hyperlink" Target="https://en.wikipedia.org/wiki/Modular_programming" TargetMode="External"/><Relationship Id="rId1" Type="http://schemas.openxmlformats.org/officeDocument/2006/relationships/slideLayout" Target="../slideLayouts/slideLayout3.xml"/><Relationship Id="rId6" Type="http://schemas.openxmlformats.org/officeDocument/2006/relationships/hyperlink" Target="https://en.wikipedia.org/wiki/Encapsulation_(object-oriented_programming)" TargetMode="External"/><Relationship Id="rId5" Type="http://schemas.openxmlformats.org/officeDocument/2006/relationships/hyperlink" Target="https://en.wikipedia.org/wiki/Software" TargetMode="External"/><Relationship Id="rId4" Type="http://schemas.openxmlformats.org/officeDocument/2006/relationships/hyperlink" Target="https://en.wikipedia.org/wiki/Software_feature"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hyperlink" Target="https://blog.gojekengineering.com/applying-the-single-responsibility-principle-to-microservices-7edeb7e4d108"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image" Target="../media/image21.tiff"/><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9.tif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image" Target="../media/image30.tiff"/><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32.tiff"/><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33.tiff"/><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33.tiff"/><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4.tiff"/><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35.tiff"/><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36.tiff"/><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37.tiff"/><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8.tif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39.tiff"/><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41.tiff"/><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42.tif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i="1"/>
              <a:t>WELCOME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Monolithic Applications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10</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dirty="0"/>
              <a:t>This server-side application will handle HTTP requests</a:t>
            </a:r>
          </a:p>
          <a:p>
            <a:r>
              <a:rPr lang="en-US" dirty="0"/>
              <a:t>They will then execute some domain-specific logic, retrieve and update data from the database, and populate the HTML views to be sent to the browser. </a:t>
            </a:r>
          </a:p>
          <a:p>
            <a:r>
              <a:rPr lang="en-US" dirty="0"/>
              <a:t>It is a monolith – a single logical executable. To make any alterations to the system, a developer must build and deploy an updated version of the server-side application</a:t>
            </a:r>
            <a:endParaRPr lang="en-US" sz="2400" dirty="0"/>
          </a:p>
        </p:txBody>
      </p:sp>
      <p:pic>
        <p:nvPicPr>
          <p:cNvPr id="5" name="Picture 4">
            <a:extLst>
              <a:ext uri="{FF2B5EF4-FFF2-40B4-BE49-F238E27FC236}">
                <a16:creationId xmlns:a16="http://schemas.microsoft.com/office/drawing/2014/main" id="{A6257071-D463-4D41-BF48-C739D67EFC65}"/>
              </a:ext>
            </a:extLst>
          </p:cNvPr>
          <p:cNvPicPr>
            <a:picLocks noChangeAspect="1"/>
          </p:cNvPicPr>
          <p:nvPr/>
        </p:nvPicPr>
        <p:blipFill>
          <a:blip r:embed="rId2"/>
          <a:stretch>
            <a:fillRect/>
          </a:stretch>
        </p:blipFill>
        <p:spPr>
          <a:xfrm>
            <a:off x="6568497" y="4198650"/>
            <a:ext cx="3581400" cy="2273300"/>
          </a:xfrm>
          <a:prstGeom prst="rect">
            <a:avLst/>
          </a:prstGeom>
        </p:spPr>
      </p:pic>
    </p:spTree>
    <p:extLst>
      <p:ext uri="{BB962C8B-B14F-4D97-AF65-F5344CB8AC3E}">
        <p14:creationId xmlns:p14="http://schemas.microsoft.com/office/powerpoint/2010/main" val="1170400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 applications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11</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sz="2400" dirty="0"/>
              <a:t>So when we deploy monolith applications there are several considerations for us…</a:t>
            </a:r>
          </a:p>
          <a:p>
            <a:pPr lvl="1"/>
            <a:r>
              <a:rPr lang="en-US" dirty="0"/>
              <a:t>We need to make sure that we understand how the code we’re deploying is going to effect the other pieces of code in the infrastructure.</a:t>
            </a:r>
          </a:p>
          <a:p>
            <a:pPr marL="546100" lvl="1" indent="0">
              <a:buNone/>
            </a:pPr>
            <a:r>
              <a:rPr lang="en-US" dirty="0"/>
              <a:t> </a:t>
            </a:r>
          </a:p>
          <a:p>
            <a:pPr lvl="1"/>
            <a:r>
              <a:rPr lang="en-US" dirty="0"/>
              <a:t>We need to understand how package updates are going to affect other parts of the application (getting v10 vs v9 for example)</a:t>
            </a:r>
          </a:p>
          <a:p>
            <a:pPr lvl="1"/>
            <a:endParaRPr lang="en-US" dirty="0"/>
          </a:p>
          <a:p>
            <a:pPr lvl="1"/>
            <a:r>
              <a:rPr lang="en-US" dirty="0"/>
              <a:t>We need to make sure that all of our connectors remain functional</a:t>
            </a:r>
          </a:p>
          <a:p>
            <a:pPr lvl="1"/>
            <a:endParaRPr lang="en-US" dirty="0"/>
          </a:p>
          <a:p>
            <a:pPr lvl="1"/>
            <a:r>
              <a:rPr lang="en-US" dirty="0"/>
              <a:t>Debugging can be challenging</a:t>
            </a:r>
          </a:p>
          <a:p>
            <a:pPr lvl="1"/>
            <a:endParaRPr lang="en-US" dirty="0"/>
          </a:p>
          <a:p>
            <a:pPr lvl="1"/>
            <a:r>
              <a:rPr lang="en-US" dirty="0"/>
              <a:t>Testing is easy (and essential!)</a:t>
            </a:r>
          </a:p>
        </p:txBody>
      </p:sp>
      <p:pic>
        <p:nvPicPr>
          <p:cNvPr id="7" name="Picture 6">
            <a:extLst>
              <a:ext uri="{FF2B5EF4-FFF2-40B4-BE49-F238E27FC236}">
                <a16:creationId xmlns:a16="http://schemas.microsoft.com/office/drawing/2014/main" id="{DAB6E40D-AF67-4546-BCFD-C0E465751FED}"/>
              </a:ext>
            </a:extLst>
          </p:cNvPr>
          <p:cNvPicPr>
            <a:picLocks noChangeAspect="1"/>
          </p:cNvPicPr>
          <p:nvPr/>
        </p:nvPicPr>
        <p:blipFill>
          <a:blip r:embed="rId2"/>
          <a:stretch>
            <a:fillRect/>
          </a:stretch>
        </p:blipFill>
        <p:spPr>
          <a:xfrm>
            <a:off x="10145552" y="4753182"/>
            <a:ext cx="1611480" cy="1611480"/>
          </a:xfrm>
          <a:prstGeom prst="rect">
            <a:avLst/>
          </a:prstGeom>
        </p:spPr>
      </p:pic>
    </p:spTree>
    <p:extLst>
      <p:ext uri="{BB962C8B-B14F-4D97-AF65-F5344CB8AC3E}">
        <p14:creationId xmlns:p14="http://schemas.microsoft.com/office/powerpoint/2010/main" val="18007083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12</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sz="2400" dirty="0"/>
              <a:t>In contrast to a lot of that, </a:t>
            </a:r>
            <a:r>
              <a:rPr lang="en-US" sz="2400" b="1" dirty="0"/>
              <a:t>microservices</a:t>
            </a:r>
            <a:r>
              <a:rPr lang="en-US" sz="2400" dirty="0"/>
              <a:t> exist on the </a:t>
            </a:r>
            <a:r>
              <a:rPr lang="en-US" sz="2400" b="1" dirty="0"/>
              <a:t>single </a:t>
            </a:r>
            <a:r>
              <a:rPr lang="en-US" sz="2400" b="1" dirty="0" err="1"/>
              <a:t>responsiblility</a:t>
            </a:r>
            <a:r>
              <a:rPr lang="en-US" sz="2400" b="1" dirty="0"/>
              <a:t> principle</a:t>
            </a:r>
            <a:r>
              <a:rPr lang="en-US" sz="2400" dirty="0"/>
              <a:t>…which states:</a:t>
            </a:r>
          </a:p>
          <a:p>
            <a:endParaRPr lang="en-US" dirty="0"/>
          </a:p>
          <a:p>
            <a:pPr marL="76200" indent="0">
              <a:buNone/>
            </a:pPr>
            <a:r>
              <a:rPr lang="en-US" b="1" i="1" dirty="0"/>
              <a:t>	“Every every </a:t>
            </a:r>
            <a:r>
              <a:rPr lang="en-US" b="1" i="1" dirty="0">
                <a:hlinkClick r:id="rId2" tooltip="Modular programming"/>
              </a:rPr>
              <a:t>module</a:t>
            </a:r>
            <a:r>
              <a:rPr lang="en-US" b="1" i="1" dirty="0"/>
              <a:t> or </a:t>
            </a:r>
            <a:r>
              <a:rPr lang="en-US" b="1" i="1" dirty="0">
                <a:hlinkClick r:id="rId3" tooltip="Class (computer programming)"/>
              </a:rPr>
              <a:t>class</a:t>
            </a:r>
            <a:r>
              <a:rPr lang="en-US" b="1" i="1" baseline="30000" dirty="0"/>
              <a:t> </a:t>
            </a:r>
            <a:r>
              <a:rPr lang="en-US" b="1" i="1" dirty="0"/>
              <a:t>should have responsibility over a single 	part of the </a:t>
            </a:r>
            <a:r>
              <a:rPr lang="en-US" b="1" i="1" dirty="0">
                <a:hlinkClick r:id="rId4" tooltip="Software feature"/>
              </a:rPr>
              <a:t>functionality</a:t>
            </a:r>
            <a:r>
              <a:rPr lang="en-US" b="1" i="1" dirty="0"/>
              <a:t> provided by the </a:t>
            </a:r>
            <a:r>
              <a:rPr lang="en-US" b="1" i="1" dirty="0">
                <a:hlinkClick r:id="rId5" tooltip="Software"/>
              </a:rPr>
              <a:t>software</a:t>
            </a:r>
            <a:r>
              <a:rPr lang="en-US" b="1" i="1" dirty="0"/>
              <a:t>, and that responsibility 	should be entirely </a:t>
            </a:r>
            <a:r>
              <a:rPr lang="en-US" b="1" i="1" dirty="0">
                <a:hlinkClick r:id="rId6" tooltip="Encapsulation (object-oriented programming)"/>
              </a:rPr>
              <a:t>encapsulated</a:t>
            </a:r>
            <a:r>
              <a:rPr lang="en-US" b="1" i="1" dirty="0"/>
              <a:t> by the class, module or function. All 	its </a:t>
            </a:r>
            <a:r>
              <a:rPr lang="en-US" b="1" i="1" dirty="0">
                <a:hlinkClick r:id="rId7" tooltip="Service (systems architecture)"/>
              </a:rPr>
              <a:t>services</a:t>
            </a:r>
            <a:r>
              <a:rPr lang="en-US" b="1" i="1" dirty="0"/>
              <a:t> should be narrowly aligned with that responsibility”</a:t>
            </a:r>
          </a:p>
        </p:txBody>
      </p:sp>
      <p:pic>
        <p:nvPicPr>
          <p:cNvPr id="8" name="Picture 7">
            <a:extLst>
              <a:ext uri="{FF2B5EF4-FFF2-40B4-BE49-F238E27FC236}">
                <a16:creationId xmlns:a16="http://schemas.microsoft.com/office/drawing/2014/main" id="{5ADBCB4F-208D-194C-B0BC-0C9AA4C98B16}"/>
              </a:ext>
            </a:extLst>
          </p:cNvPr>
          <p:cNvPicPr>
            <a:picLocks noChangeAspect="1"/>
          </p:cNvPicPr>
          <p:nvPr/>
        </p:nvPicPr>
        <p:blipFill>
          <a:blip r:embed="rId8"/>
          <a:stretch>
            <a:fillRect/>
          </a:stretch>
        </p:blipFill>
        <p:spPr>
          <a:xfrm>
            <a:off x="4394200" y="4426786"/>
            <a:ext cx="2762504" cy="1937876"/>
          </a:xfrm>
          <a:prstGeom prst="rect">
            <a:avLst/>
          </a:prstGeom>
        </p:spPr>
      </p:pic>
    </p:spTree>
    <p:extLst>
      <p:ext uri="{BB962C8B-B14F-4D97-AF65-F5344CB8AC3E}">
        <p14:creationId xmlns:p14="http://schemas.microsoft.com/office/powerpoint/2010/main" val="16551651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13</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sz="2400" dirty="0"/>
              <a:t>Most of us have been using the Single Responsibility Principle when we code on a regular basis (unless you are doing monolith coding…which I highly doubt).</a:t>
            </a:r>
          </a:p>
          <a:p>
            <a:r>
              <a:rPr lang="en-US" dirty="0"/>
              <a:t>Generally, if all of us are at least intermediate coders, when we code:</a:t>
            </a:r>
            <a:endParaRPr lang="en-US" sz="2400" dirty="0"/>
          </a:p>
          <a:p>
            <a:pPr lvl="1"/>
            <a:endParaRPr lang="en-US" dirty="0"/>
          </a:p>
          <a:p>
            <a:pPr lvl="1"/>
            <a:r>
              <a:rPr lang="en-US" dirty="0"/>
              <a:t>Every class that we create has a single job</a:t>
            </a:r>
          </a:p>
          <a:p>
            <a:pPr lvl="1"/>
            <a:endParaRPr lang="en-US" dirty="0"/>
          </a:p>
          <a:p>
            <a:pPr lvl="1"/>
            <a:r>
              <a:rPr lang="en-US" dirty="0"/>
              <a:t>The job has a single job that is encapsulated in that class (or function)</a:t>
            </a:r>
          </a:p>
        </p:txBody>
      </p:sp>
      <p:pic>
        <p:nvPicPr>
          <p:cNvPr id="3" name="Picture 2">
            <a:extLst>
              <a:ext uri="{FF2B5EF4-FFF2-40B4-BE49-F238E27FC236}">
                <a16:creationId xmlns:a16="http://schemas.microsoft.com/office/drawing/2014/main" id="{CDD52DA6-2E6D-734C-B62A-25FFE141746E}"/>
              </a:ext>
            </a:extLst>
          </p:cNvPr>
          <p:cNvPicPr>
            <a:picLocks noChangeAspect="1"/>
          </p:cNvPicPr>
          <p:nvPr/>
        </p:nvPicPr>
        <p:blipFill>
          <a:blip r:embed="rId2"/>
          <a:stretch>
            <a:fillRect/>
          </a:stretch>
        </p:blipFill>
        <p:spPr>
          <a:xfrm>
            <a:off x="4803648" y="4599813"/>
            <a:ext cx="1764849" cy="1764849"/>
          </a:xfrm>
          <a:prstGeom prst="rect">
            <a:avLst/>
          </a:prstGeom>
        </p:spPr>
      </p:pic>
    </p:spTree>
    <p:extLst>
      <p:ext uri="{BB962C8B-B14F-4D97-AF65-F5344CB8AC3E}">
        <p14:creationId xmlns:p14="http://schemas.microsoft.com/office/powerpoint/2010/main" val="2275497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14</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dirty="0"/>
              <a:t>Robert C. Martin (Uncle Bob) – one of the authors of the Agile Manifesto- put it this way:</a:t>
            </a:r>
          </a:p>
          <a:p>
            <a:pPr marL="76200" indent="0">
              <a:buNone/>
            </a:pPr>
            <a:endParaRPr lang="en-US" dirty="0"/>
          </a:p>
          <a:p>
            <a:pPr marL="76200" indent="0">
              <a:buNone/>
            </a:pPr>
            <a:r>
              <a:rPr lang="en-US" dirty="0"/>
              <a:t> "A class should have only one reason to change”</a:t>
            </a:r>
          </a:p>
          <a:p>
            <a:pPr marL="76200" indent="0">
              <a:buNone/>
            </a:pPr>
            <a:endParaRPr lang="en-US" dirty="0"/>
          </a:p>
          <a:p>
            <a:pPr marL="76200" indent="0">
              <a:buNone/>
            </a:pPr>
            <a:r>
              <a:rPr lang="en-US" dirty="0"/>
              <a:t>Now extend that out to FUNCTIONS. Further extend that out to DOCKER CONTAINERS and we have some idea of where this comes in.</a:t>
            </a:r>
          </a:p>
        </p:txBody>
      </p:sp>
      <p:pic>
        <p:nvPicPr>
          <p:cNvPr id="5" name="Picture 4">
            <a:extLst>
              <a:ext uri="{FF2B5EF4-FFF2-40B4-BE49-F238E27FC236}">
                <a16:creationId xmlns:a16="http://schemas.microsoft.com/office/drawing/2014/main" id="{AB377251-A6B3-694C-9A36-C9EACFB31EC1}"/>
              </a:ext>
            </a:extLst>
          </p:cNvPr>
          <p:cNvPicPr>
            <a:picLocks noChangeAspect="1"/>
          </p:cNvPicPr>
          <p:nvPr/>
        </p:nvPicPr>
        <p:blipFill>
          <a:blip r:embed="rId2"/>
          <a:stretch>
            <a:fillRect/>
          </a:stretch>
        </p:blipFill>
        <p:spPr>
          <a:xfrm>
            <a:off x="1942592" y="4648565"/>
            <a:ext cx="6250432" cy="1796999"/>
          </a:xfrm>
          <a:prstGeom prst="rect">
            <a:avLst/>
          </a:prstGeom>
        </p:spPr>
      </p:pic>
    </p:spTree>
    <p:extLst>
      <p:ext uri="{BB962C8B-B14F-4D97-AF65-F5344CB8AC3E}">
        <p14:creationId xmlns:p14="http://schemas.microsoft.com/office/powerpoint/2010/main" val="16238384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The Single Responsibility Principle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15</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pPr marL="76200" indent="0">
              <a:buNone/>
            </a:pPr>
            <a:r>
              <a:rPr lang="en-US" dirty="0"/>
              <a:t>The </a:t>
            </a:r>
            <a:r>
              <a:rPr lang="en-US" b="1" dirty="0"/>
              <a:t>Single Responsibility Principle</a:t>
            </a:r>
            <a:r>
              <a:rPr lang="en-US" dirty="0"/>
              <a:t> is about more than just “make small chunks of code”.</a:t>
            </a:r>
          </a:p>
          <a:p>
            <a:pPr marL="76200" indent="0">
              <a:buNone/>
            </a:pPr>
            <a:endParaRPr lang="en-US" dirty="0"/>
          </a:p>
          <a:p>
            <a:pPr lvl="1"/>
            <a:r>
              <a:rPr lang="en-US" dirty="0"/>
              <a:t>There are frequent misunderstandings that suggest that SRP just means “break large classes into smaller chunks”</a:t>
            </a:r>
          </a:p>
          <a:p>
            <a:pPr lvl="1"/>
            <a:endParaRPr lang="en-US" dirty="0"/>
          </a:p>
          <a:p>
            <a:pPr lvl="1"/>
            <a:r>
              <a:rPr lang="en-US" dirty="0"/>
              <a:t>This is </a:t>
            </a:r>
            <a:r>
              <a:rPr lang="en-US" i="1" dirty="0"/>
              <a:t>not</a:t>
            </a:r>
            <a:r>
              <a:rPr lang="en-US" dirty="0"/>
              <a:t> centrally what SRP is about. The SRP is, in shorthand from the creator, about: </a:t>
            </a:r>
            <a:r>
              <a:rPr lang="en-US" b="1" dirty="0"/>
              <a:t>limiting the impact of change</a:t>
            </a:r>
          </a:p>
          <a:p>
            <a:pPr lvl="1"/>
            <a:endParaRPr lang="en-US" b="1" dirty="0"/>
          </a:p>
          <a:p>
            <a:pPr lvl="1"/>
            <a:r>
              <a:rPr lang="en-US" dirty="0"/>
              <a:t>Another way of putting this is: </a:t>
            </a:r>
          </a:p>
          <a:p>
            <a:pPr marL="546100" lvl="1" indent="0">
              <a:buNone/>
            </a:pPr>
            <a:r>
              <a:rPr lang="en-US" dirty="0"/>
              <a:t>“Gather together the things that change for the same reasons. Separate those things that change for different reasons.” –Robert C Martin</a:t>
            </a:r>
            <a:br>
              <a:rPr lang="en-US" dirty="0"/>
            </a:br>
            <a:endParaRPr lang="en-US" dirty="0"/>
          </a:p>
          <a:p>
            <a:pPr lvl="1"/>
            <a:endParaRPr lang="en-US" dirty="0"/>
          </a:p>
        </p:txBody>
      </p:sp>
    </p:spTree>
    <p:extLst>
      <p:ext uri="{BB962C8B-B14F-4D97-AF65-F5344CB8AC3E}">
        <p14:creationId xmlns:p14="http://schemas.microsoft.com/office/powerpoint/2010/main" val="32718541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The Single Responsibility Principle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16</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r>
              <a:rPr lang="en-US" dirty="0"/>
              <a:t>What Martin is talking about primarily is that we want to anticipate changes as much as possible and modularize to minimize the impacts that classes can have on each other. </a:t>
            </a:r>
          </a:p>
          <a:p>
            <a:endParaRPr lang="en-US" dirty="0"/>
          </a:p>
          <a:p>
            <a:r>
              <a:rPr lang="en-US" dirty="0"/>
              <a:t>Thanks to containerization we can actually </a:t>
            </a:r>
            <a:r>
              <a:rPr lang="en-US" i="1" dirty="0"/>
              <a:t>fully separate our functions into Single Responsibilities</a:t>
            </a:r>
          </a:p>
          <a:p>
            <a:endParaRPr lang="en-US" i="1" dirty="0"/>
          </a:p>
          <a:p>
            <a:r>
              <a:rPr lang="en-US" dirty="0"/>
              <a:t>It’s not about the AMOUNT of code that goes into a single container…it’s about maintaining the SRP</a:t>
            </a:r>
            <a:br>
              <a:rPr lang="en-US" dirty="0"/>
            </a:br>
            <a:endParaRPr lang="en-US" dirty="0"/>
          </a:p>
          <a:p>
            <a:pPr marL="546100" lvl="1" indent="0">
              <a:buNone/>
            </a:pPr>
            <a:endParaRPr lang="en-US" dirty="0"/>
          </a:p>
        </p:txBody>
      </p:sp>
      <p:pic>
        <p:nvPicPr>
          <p:cNvPr id="3" name="Picture 2">
            <a:extLst>
              <a:ext uri="{FF2B5EF4-FFF2-40B4-BE49-F238E27FC236}">
                <a16:creationId xmlns:a16="http://schemas.microsoft.com/office/drawing/2014/main" id="{5087592C-0EF8-7E4D-AFDD-2C6B7EBA1A83}"/>
              </a:ext>
            </a:extLst>
          </p:cNvPr>
          <p:cNvPicPr>
            <a:picLocks noChangeAspect="1"/>
          </p:cNvPicPr>
          <p:nvPr/>
        </p:nvPicPr>
        <p:blipFill>
          <a:blip r:embed="rId2"/>
          <a:stretch>
            <a:fillRect/>
          </a:stretch>
        </p:blipFill>
        <p:spPr>
          <a:xfrm>
            <a:off x="5537470" y="5167884"/>
            <a:ext cx="1093060" cy="1184148"/>
          </a:xfrm>
          <a:prstGeom prst="rect">
            <a:avLst/>
          </a:prstGeom>
        </p:spPr>
      </p:pic>
    </p:spTree>
    <p:extLst>
      <p:ext uri="{BB962C8B-B14F-4D97-AF65-F5344CB8AC3E}">
        <p14:creationId xmlns:p14="http://schemas.microsoft.com/office/powerpoint/2010/main" val="34586445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17</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r>
              <a:rPr lang="en-US" dirty="0"/>
              <a:t>So I want to tell a story about moving from a monolith service to a microservice system on the SRP. </a:t>
            </a:r>
          </a:p>
          <a:p>
            <a:pPr marL="76200" indent="0">
              <a:buNone/>
            </a:pPr>
            <a:endParaRPr lang="en-US" dirty="0"/>
          </a:p>
          <a:p>
            <a:r>
              <a:rPr lang="en-US" dirty="0"/>
              <a:t>I’m taking this from a MEDIUM article </a:t>
            </a:r>
            <a:r>
              <a:rPr lang="en-US" dirty="0">
                <a:hlinkClick r:id="rId2"/>
              </a:rPr>
              <a:t>here</a:t>
            </a:r>
            <a:r>
              <a:rPr lang="en-US" dirty="0"/>
              <a:t> because it’s a great example of how to make the move from a NON-SRP to an SRP system. Here’s the initial setup</a:t>
            </a:r>
          </a:p>
          <a:p>
            <a:endParaRPr lang="en-US" dirty="0"/>
          </a:p>
          <a:p>
            <a:pPr marL="76200" indent="0">
              <a:buNone/>
            </a:pPr>
            <a:br>
              <a:rPr lang="en-US" dirty="0"/>
            </a:br>
            <a:endParaRPr lang="en-US" dirty="0"/>
          </a:p>
          <a:p>
            <a:pPr marL="546100" lvl="1" indent="0">
              <a:buNone/>
            </a:pPr>
            <a:endParaRPr lang="en-US" dirty="0"/>
          </a:p>
        </p:txBody>
      </p:sp>
      <p:pic>
        <p:nvPicPr>
          <p:cNvPr id="7" name="Picture 6">
            <a:extLst>
              <a:ext uri="{FF2B5EF4-FFF2-40B4-BE49-F238E27FC236}">
                <a16:creationId xmlns:a16="http://schemas.microsoft.com/office/drawing/2014/main" id="{9CFB565A-B038-C443-B190-37053259B696}"/>
              </a:ext>
            </a:extLst>
          </p:cNvPr>
          <p:cNvPicPr>
            <a:picLocks noChangeAspect="1"/>
          </p:cNvPicPr>
          <p:nvPr/>
        </p:nvPicPr>
        <p:blipFill>
          <a:blip r:embed="rId3"/>
          <a:stretch>
            <a:fillRect/>
          </a:stretch>
        </p:blipFill>
        <p:spPr>
          <a:xfrm>
            <a:off x="4352544" y="3696070"/>
            <a:ext cx="2640584" cy="2748608"/>
          </a:xfrm>
          <a:prstGeom prst="rect">
            <a:avLst/>
          </a:prstGeom>
        </p:spPr>
      </p:pic>
    </p:spTree>
    <p:extLst>
      <p:ext uri="{BB962C8B-B14F-4D97-AF65-F5344CB8AC3E}">
        <p14:creationId xmlns:p14="http://schemas.microsoft.com/office/powerpoint/2010/main" val="28772021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i="1" dirty="0"/>
              <a:t>CASE STUDY</a:t>
            </a:r>
            <a:endParaRPr dirty="0"/>
          </a:p>
        </p:txBody>
      </p:sp>
    </p:spTree>
    <p:extLst>
      <p:ext uri="{BB962C8B-B14F-4D97-AF65-F5344CB8AC3E}">
        <p14:creationId xmlns:p14="http://schemas.microsoft.com/office/powerpoint/2010/main" val="4284580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19</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endParaRPr lang="en-US" dirty="0"/>
          </a:p>
          <a:p>
            <a:pPr marL="76200" indent="0">
              <a:buNone/>
            </a:pPr>
            <a:br>
              <a:rPr lang="en-US" dirty="0"/>
            </a:br>
            <a:endParaRPr lang="en-US" dirty="0"/>
          </a:p>
          <a:p>
            <a:pPr marL="546100" lvl="1" indent="0">
              <a:buNone/>
            </a:pPr>
            <a:endParaRPr lang="en-US" dirty="0"/>
          </a:p>
        </p:txBody>
      </p:sp>
      <p:pic>
        <p:nvPicPr>
          <p:cNvPr id="3" name="Picture 2">
            <a:extLst>
              <a:ext uri="{FF2B5EF4-FFF2-40B4-BE49-F238E27FC236}">
                <a16:creationId xmlns:a16="http://schemas.microsoft.com/office/drawing/2014/main" id="{748F1182-2414-0748-BEBA-5B0EF3333608}"/>
              </a:ext>
            </a:extLst>
          </p:cNvPr>
          <p:cNvPicPr>
            <a:picLocks noChangeAspect="1"/>
          </p:cNvPicPr>
          <p:nvPr/>
        </p:nvPicPr>
        <p:blipFill>
          <a:blip r:embed="rId2"/>
          <a:stretch>
            <a:fillRect/>
          </a:stretch>
        </p:blipFill>
        <p:spPr>
          <a:xfrm>
            <a:off x="4059936" y="4243937"/>
            <a:ext cx="6717792" cy="1864909"/>
          </a:xfrm>
          <a:prstGeom prst="rect">
            <a:avLst/>
          </a:prstGeom>
        </p:spPr>
      </p:pic>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3046988"/>
          </a:xfrm>
          <a:prstGeom prst="rect">
            <a:avLst/>
          </a:prstGeom>
        </p:spPr>
        <p:txBody>
          <a:bodyPr wrap="square">
            <a:spAutoFit/>
          </a:bodyPr>
          <a:lstStyle/>
          <a:p>
            <a:r>
              <a:rPr lang="en-US" sz="2400" dirty="0">
                <a:solidFill>
                  <a:srgbClr val="292929"/>
                </a:solidFill>
                <a:latin typeface="medium-content-serif-font"/>
              </a:rPr>
              <a:t>In a nutshell, Icebreaker depended on too many other services to function properly. Let’s look at some of the tasks Icebreaker performed in order to create a channel:</a:t>
            </a:r>
          </a:p>
          <a:p>
            <a:pPr lvl="1">
              <a:buFont typeface="+mj-lt"/>
              <a:buAutoNum type="arabicPeriod"/>
            </a:pPr>
            <a:r>
              <a:rPr lang="en-US" sz="2400" dirty="0" err="1">
                <a:solidFill>
                  <a:srgbClr val="292929"/>
                </a:solidFill>
                <a:latin typeface="medium-content-serif-font"/>
              </a:rPr>
              <a:t>Authorise</a:t>
            </a:r>
            <a:r>
              <a:rPr lang="en-US" sz="2400" dirty="0">
                <a:solidFill>
                  <a:srgbClr val="292929"/>
                </a:solidFill>
                <a:latin typeface="medium-content-serif-font"/>
              </a:rPr>
              <a:t> the API call: This made a call to our authentication service.</a:t>
            </a:r>
          </a:p>
          <a:p>
            <a:pPr lvl="1">
              <a:buFont typeface="+mj-lt"/>
              <a:buAutoNum type="arabicPeriod"/>
            </a:pPr>
            <a:r>
              <a:rPr lang="en-US" sz="2400" dirty="0">
                <a:solidFill>
                  <a:srgbClr val="292929"/>
                </a:solidFill>
                <a:latin typeface="medium-content-serif-font"/>
              </a:rPr>
              <a:t>Fetch the customer profile: This required an HTTP call to our customer service.</a:t>
            </a:r>
          </a:p>
          <a:p>
            <a:pPr lvl="1">
              <a:buFont typeface="+mj-lt"/>
              <a:buAutoNum type="arabicPeriod"/>
            </a:pPr>
            <a:r>
              <a:rPr lang="en-US" sz="2400" dirty="0">
                <a:solidFill>
                  <a:srgbClr val="292929"/>
                </a:solidFill>
                <a:latin typeface="medium-content-serif-font"/>
              </a:rPr>
              <a:t>Fetch the drivers’ profile: This required an HTTP call to our driver service.</a:t>
            </a:r>
          </a:p>
          <a:p>
            <a:pPr lvl="1">
              <a:buFont typeface="+mj-lt"/>
              <a:buAutoNum type="arabicPeriod"/>
            </a:pPr>
            <a:r>
              <a:rPr lang="en-US" sz="2400" dirty="0">
                <a:solidFill>
                  <a:srgbClr val="292929"/>
                </a:solidFill>
                <a:latin typeface="medium-content-serif-font"/>
              </a:rPr>
              <a:t>Verify if the customer-driver pair are in an active order: This made a call to our active booking storage service.</a:t>
            </a:r>
          </a:p>
          <a:p>
            <a:pPr lvl="1">
              <a:buFont typeface="+mj-lt"/>
              <a:buAutoNum type="arabicPeriod"/>
            </a:pPr>
            <a:r>
              <a:rPr lang="en-US" sz="2400" dirty="0">
                <a:solidFill>
                  <a:srgbClr val="292929"/>
                </a:solidFill>
                <a:latin typeface="medium-content-serif-font"/>
              </a:rPr>
              <a:t>Create the channel.</a:t>
            </a:r>
          </a:p>
        </p:txBody>
      </p:sp>
    </p:spTree>
    <p:extLst>
      <p:ext uri="{BB962C8B-B14F-4D97-AF65-F5344CB8AC3E}">
        <p14:creationId xmlns:p14="http://schemas.microsoft.com/office/powerpoint/2010/main" val="600780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7"/>
          <p:cNvSpPr/>
          <p:nvPr/>
        </p:nvSpPr>
        <p:spPr>
          <a:xfrm>
            <a:off x="0" y="3522231"/>
            <a:ext cx="12192000" cy="3004636"/>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Helvetica Neue Light"/>
              <a:ea typeface="Helvetica Neue Light"/>
              <a:cs typeface="Helvetica Neue Light"/>
              <a:sym typeface="Helvetica Neue Light"/>
            </a:endParaRPr>
          </a:p>
        </p:txBody>
      </p:sp>
      <p:sp>
        <p:nvSpPr>
          <p:cNvPr id="76" name="Google Shape;76;p17"/>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a:t>An Overview</a:t>
            </a:r>
            <a:endParaRPr/>
          </a:p>
        </p:txBody>
      </p:sp>
      <p:sp>
        <p:nvSpPr>
          <p:cNvPr id="77" name="Google Shape;77;p17"/>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a:t>
            </a:fld>
            <a:endParaRPr/>
          </a:p>
        </p:txBody>
      </p:sp>
      <p:sp>
        <p:nvSpPr>
          <p:cNvPr id="78" name="Google Shape;78;p17"/>
          <p:cNvSpPr txBox="1"/>
          <p:nvPr/>
        </p:nvSpPr>
        <p:spPr>
          <a:xfrm>
            <a:off x="864421" y="3896940"/>
            <a:ext cx="5729287"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800" b="0" i="0" u="none" strike="noStrike" cap="none">
                <a:solidFill>
                  <a:srgbClr val="595959"/>
                </a:solidFill>
                <a:latin typeface="Helvetica Neue Light"/>
                <a:ea typeface="Helvetica Neue Light"/>
                <a:cs typeface="Helvetica Neue Light"/>
                <a:sym typeface="Helvetica Neue Light"/>
              </a:rPr>
              <a:t>…Impacts you daily.</a:t>
            </a:r>
            <a:endParaRPr/>
          </a:p>
        </p:txBody>
      </p:sp>
      <p:sp>
        <p:nvSpPr>
          <p:cNvPr id="79" name="Google Shape;79;p17"/>
          <p:cNvSpPr txBox="1"/>
          <p:nvPr/>
        </p:nvSpPr>
        <p:spPr>
          <a:xfrm>
            <a:off x="882433" y="4483025"/>
            <a:ext cx="5729287" cy="13234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dirty="0">
                <a:solidFill>
                  <a:srgbClr val="595959"/>
                </a:solidFill>
                <a:latin typeface="Helvetica Neue Light"/>
                <a:ea typeface="Helvetica Neue Light"/>
                <a:cs typeface="Helvetica Neue Light"/>
                <a:sym typeface="Helvetica Neue Light"/>
              </a:rPr>
              <a:t>When you talk on the phone, watch a movie, connect with friends on social media, drive a car, fly on a plane, pay with a credit card, shop online, and order a latte with your mobile app, you are interacting with technology developed by one of our customers.</a:t>
            </a:r>
            <a:endParaRPr sz="1600" dirty="0">
              <a:solidFill>
                <a:srgbClr val="595959"/>
              </a:solidFill>
              <a:latin typeface="Helvetica Neue Light"/>
              <a:ea typeface="Helvetica Neue Light"/>
              <a:cs typeface="Helvetica Neue Light"/>
              <a:sym typeface="Helvetica Neue Light"/>
            </a:endParaRPr>
          </a:p>
        </p:txBody>
      </p:sp>
      <p:sp>
        <p:nvSpPr>
          <p:cNvPr id="80" name="Google Shape;80;p17"/>
          <p:cNvSpPr txBox="1"/>
          <p:nvPr/>
        </p:nvSpPr>
        <p:spPr>
          <a:xfrm>
            <a:off x="874185" y="1763874"/>
            <a:ext cx="3629025" cy="4924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600">
                <a:solidFill>
                  <a:srgbClr val="595959"/>
                </a:solidFill>
                <a:latin typeface="Helvetica Neue Light"/>
                <a:ea typeface="Helvetica Neue Light"/>
                <a:cs typeface="Helvetica Neue Light"/>
                <a:sym typeface="Helvetica Neue Light"/>
              </a:rPr>
              <a:t>Our purpose…</a:t>
            </a:r>
            <a:endParaRPr/>
          </a:p>
        </p:txBody>
      </p:sp>
      <p:sp>
        <p:nvSpPr>
          <p:cNvPr id="81" name="Google Shape;81;p17"/>
          <p:cNvSpPr txBox="1"/>
          <p:nvPr/>
        </p:nvSpPr>
        <p:spPr>
          <a:xfrm>
            <a:off x="858621" y="2286019"/>
            <a:ext cx="4886325" cy="5847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dirty="0">
                <a:solidFill>
                  <a:srgbClr val="595959"/>
                </a:solidFill>
                <a:latin typeface="Helvetica Neue Light"/>
                <a:ea typeface="Helvetica Neue Light"/>
                <a:cs typeface="Helvetica Neue Light"/>
                <a:sym typeface="Helvetica Neue Light"/>
              </a:rPr>
              <a:t>We help organizations learn and adopt new technologies. </a:t>
            </a:r>
            <a:endParaRPr sz="1600" dirty="0">
              <a:solidFill>
                <a:srgbClr val="595959"/>
              </a:solidFill>
              <a:latin typeface="Helvetica Neue Light"/>
              <a:ea typeface="Helvetica Neue Light"/>
              <a:cs typeface="Helvetica Neue Light"/>
              <a:sym typeface="Helvetica Neue Light"/>
            </a:endParaRPr>
          </a:p>
        </p:txBody>
      </p:sp>
      <p:pic>
        <p:nvPicPr>
          <p:cNvPr id="82" name="Google Shape;82;p17" descr="A picture containing object&#10;&#10;Description automatically generated"/>
          <p:cNvPicPr preferRelativeResize="0"/>
          <p:nvPr/>
        </p:nvPicPr>
        <p:blipFill rotWithShape="1">
          <a:blip r:embed="rId3">
            <a:alphaModFix/>
          </a:blip>
          <a:srcRect/>
          <a:stretch/>
        </p:blipFill>
        <p:spPr>
          <a:xfrm>
            <a:off x="5873789" y="1783709"/>
            <a:ext cx="6071393" cy="1004619"/>
          </a:xfrm>
          <a:prstGeom prst="rect">
            <a:avLst/>
          </a:prstGeom>
          <a:noFill/>
          <a:ln>
            <a:noFill/>
          </a:ln>
        </p:spPr>
      </p:pic>
      <p:sp>
        <p:nvSpPr>
          <p:cNvPr id="83" name="Google Shape;83;p17"/>
          <p:cNvSpPr txBox="1"/>
          <p:nvPr/>
        </p:nvSpPr>
        <p:spPr>
          <a:xfrm>
            <a:off x="8568857" y="3650718"/>
            <a:ext cx="2172214"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Helvetica Neue Light"/>
                <a:ea typeface="Helvetica Neue Light"/>
                <a:cs typeface="Helvetica Neue Light"/>
                <a:sym typeface="Helvetica Neue Light"/>
              </a:rPr>
              <a:t>In 2018 alone...</a:t>
            </a:r>
            <a:endParaRPr/>
          </a:p>
        </p:txBody>
      </p:sp>
      <p:pic>
        <p:nvPicPr>
          <p:cNvPr id="84" name="Google Shape;84;p17"/>
          <p:cNvPicPr preferRelativeResize="0"/>
          <p:nvPr/>
        </p:nvPicPr>
        <p:blipFill rotWithShape="1">
          <a:blip r:embed="rId4">
            <a:alphaModFix/>
          </a:blip>
          <a:srcRect/>
          <a:stretch/>
        </p:blipFill>
        <p:spPr>
          <a:xfrm>
            <a:off x="7429937" y="4199985"/>
            <a:ext cx="3833092" cy="219191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20</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endParaRPr lang="en-US" dirty="0"/>
          </a:p>
          <a:p>
            <a:pPr marL="76200" indent="0">
              <a:buNone/>
            </a:pP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pic>
        <p:nvPicPr>
          <p:cNvPr id="7" name="Picture 6">
            <a:extLst>
              <a:ext uri="{FF2B5EF4-FFF2-40B4-BE49-F238E27FC236}">
                <a16:creationId xmlns:a16="http://schemas.microsoft.com/office/drawing/2014/main" id="{3B53E452-228D-1342-8DAB-481BEB441CDD}"/>
              </a:ext>
            </a:extLst>
          </p:cNvPr>
          <p:cNvPicPr>
            <a:picLocks noChangeAspect="1"/>
          </p:cNvPicPr>
          <p:nvPr/>
        </p:nvPicPr>
        <p:blipFill>
          <a:blip r:embed="rId2"/>
          <a:stretch>
            <a:fillRect/>
          </a:stretch>
        </p:blipFill>
        <p:spPr>
          <a:xfrm>
            <a:off x="1433894" y="3190789"/>
            <a:ext cx="9300211" cy="2667392"/>
          </a:xfrm>
          <a:prstGeom prst="rect">
            <a:avLst/>
          </a:prstGeom>
        </p:spPr>
      </p:pic>
      <p:sp>
        <p:nvSpPr>
          <p:cNvPr id="8" name="TextBox 7">
            <a:extLst>
              <a:ext uri="{FF2B5EF4-FFF2-40B4-BE49-F238E27FC236}">
                <a16:creationId xmlns:a16="http://schemas.microsoft.com/office/drawing/2014/main" id="{0E6442A9-8A66-DD48-BBC2-39B7F0E0522A}"/>
              </a:ext>
            </a:extLst>
          </p:cNvPr>
          <p:cNvSpPr txBox="1"/>
          <p:nvPr/>
        </p:nvSpPr>
        <p:spPr>
          <a:xfrm>
            <a:off x="707135" y="1742832"/>
            <a:ext cx="11232000" cy="954107"/>
          </a:xfrm>
          <a:prstGeom prst="rect">
            <a:avLst/>
          </a:prstGeom>
          <a:noFill/>
        </p:spPr>
        <p:txBody>
          <a:bodyPr wrap="square" rtlCol="0">
            <a:spAutoFit/>
          </a:bodyPr>
          <a:lstStyle/>
          <a:p>
            <a:r>
              <a:rPr lang="en-US" sz="2800" dirty="0"/>
              <a:t>The takeaway here is that if </a:t>
            </a:r>
            <a:r>
              <a:rPr lang="en-US" sz="2800" b="1" dirty="0"/>
              <a:t>any</a:t>
            </a:r>
            <a:r>
              <a:rPr lang="en-US" sz="2800" dirty="0"/>
              <a:t> of these services failed, the channel would fail</a:t>
            </a:r>
          </a:p>
        </p:txBody>
      </p:sp>
    </p:spTree>
    <p:extLst>
      <p:ext uri="{BB962C8B-B14F-4D97-AF65-F5344CB8AC3E}">
        <p14:creationId xmlns:p14="http://schemas.microsoft.com/office/powerpoint/2010/main" val="8202265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21</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endParaRPr lang="en-US" dirty="0"/>
          </a:p>
          <a:p>
            <a:pPr marL="76200" indent="0">
              <a:buNone/>
            </a:pP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8" name="TextBox 7">
            <a:extLst>
              <a:ext uri="{FF2B5EF4-FFF2-40B4-BE49-F238E27FC236}">
                <a16:creationId xmlns:a16="http://schemas.microsoft.com/office/drawing/2014/main" id="{0E6442A9-8A66-DD48-BBC2-39B7F0E0522A}"/>
              </a:ext>
            </a:extLst>
          </p:cNvPr>
          <p:cNvSpPr txBox="1"/>
          <p:nvPr/>
        </p:nvSpPr>
        <p:spPr>
          <a:xfrm>
            <a:off x="707135" y="1742832"/>
            <a:ext cx="112320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t>Step One: Remove the authentication </a:t>
            </a:r>
            <a:r>
              <a:rPr lang="en-US" sz="2800" dirty="0" err="1"/>
              <a:t>api</a:t>
            </a:r>
            <a:r>
              <a:rPr lang="en-US" sz="2800" dirty="0"/>
              <a:t> call…</a:t>
            </a:r>
          </a:p>
        </p:txBody>
      </p:sp>
      <p:pic>
        <p:nvPicPr>
          <p:cNvPr id="3" name="Picture 2">
            <a:extLst>
              <a:ext uri="{FF2B5EF4-FFF2-40B4-BE49-F238E27FC236}">
                <a16:creationId xmlns:a16="http://schemas.microsoft.com/office/drawing/2014/main" id="{5D0DDC79-EA67-6E45-8710-FB4F1E42BC0C}"/>
              </a:ext>
            </a:extLst>
          </p:cNvPr>
          <p:cNvPicPr>
            <a:picLocks noChangeAspect="1"/>
          </p:cNvPicPr>
          <p:nvPr/>
        </p:nvPicPr>
        <p:blipFill>
          <a:blip r:embed="rId2"/>
          <a:stretch>
            <a:fillRect/>
          </a:stretch>
        </p:blipFill>
        <p:spPr>
          <a:xfrm>
            <a:off x="1999680" y="2704989"/>
            <a:ext cx="6998208" cy="2359396"/>
          </a:xfrm>
          <a:prstGeom prst="rect">
            <a:avLst/>
          </a:prstGeom>
        </p:spPr>
      </p:pic>
      <p:sp>
        <p:nvSpPr>
          <p:cNvPr id="7" name="Rectangle 6">
            <a:extLst>
              <a:ext uri="{FF2B5EF4-FFF2-40B4-BE49-F238E27FC236}">
                <a16:creationId xmlns:a16="http://schemas.microsoft.com/office/drawing/2014/main" id="{76024D60-2683-394B-B2D4-16E4DE3E9C25}"/>
              </a:ext>
            </a:extLst>
          </p:cNvPr>
          <p:cNvSpPr/>
          <p:nvPr/>
        </p:nvSpPr>
        <p:spPr>
          <a:xfrm>
            <a:off x="1463040" y="5266423"/>
            <a:ext cx="9876959" cy="1200329"/>
          </a:xfrm>
          <a:prstGeom prst="rect">
            <a:avLst/>
          </a:prstGeom>
        </p:spPr>
        <p:txBody>
          <a:bodyPr wrap="square">
            <a:spAutoFit/>
          </a:bodyPr>
          <a:lstStyle/>
          <a:p>
            <a:r>
              <a:rPr lang="en-US" sz="2400" b="1" dirty="0">
                <a:solidFill>
                  <a:srgbClr val="292929"/>
                </a:solidFill>
                <a:latin typeface="medium-content-serif-font"/>
              </a:rPr>
              <a:t>Key takeaway</a:t>
            </a:r>
            <a:r>
              <a:rPr lang="en-US" sz="2400" dirty="0">
                <a:solidFill>
                  <a:srgbClr val="292929"/>
                </a:solidFill>
                <a:latin typeface="medium-content-serif-font"/>
              </a:rPr>
              <a:t>: Tell, don’t ask. The requests coming from the API gateway told the service that they were authenticated, rather than Icebreaker having to ask another service.</a:t>
            </a:r>
            <a:endParaRPr lang="en-US" sz="2400" dirty="0"/>
          </a:p>
        </p:txBody>
      </p:sp>
    </p:spTree>
    <p:extLst>
      <p:ext uri="{BB962C8B-B14F-4D97-AF65-F5344CB8AC3E}">
        <p14:creationId xmlns:p14="http://schemas.microsoft.com/office/powerpoint/2010/main" val="7646766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22</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endParaRPr lang="en-US" dirty="0"/>
          </a:p>
          <a:p>
            <a:pPr marL="76200" indent="0">
              <a:buNone/>
            </a:pP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8" name="TextBox 7">
            <a:extLst>
              <a:ext uri="{FF2B5EF4-FFF2-40B4-BE49-F238E27FC236}">
                <a16:creationId xmlns:a16="http://schemas.microsoft.com/office/drawing/2014/main" id="{0E6442A9-8A66-DD48-BBC2-39B7F0E0522A}"/>
              </a:ext>
            </a:extLst>
          </p:cNvPr>
          <p:cNvSpPr txBox="1"/>
          <p:nvPr/>
        </p:nvSpPr>
        <p:spPr>
          <a:xfrm>
            <a:off x="707135" y="1742832"/>
            <a:ext cx="112320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t>Step Two: Remove the Chat token (only used by icebreaker) </a:t>
            </a:r>
          </a:p>
        </p:txBody>
      </p:sp>
      <p:sp>
        <p:nvSpPr>
          <p:cNvPr id="7" name="Rectangle 6">
            <a:extLst>
              <a:ext uri="{FF2B5EF4-FFF2-40B4-BE49-F238E27FC236}">
                <a16:creationId xmlns:a16="http://schemas.microsoft.com/office/drawing/2014/main" id="{76024D60-2683-394B-B2D4-16E4DE3E9C25}"/>
              </a:ext>
            </a:extLst>
          </p:cNvPr>
          <p:cNvSpPr/>
          <p:nvPr/>
        </p:nvSpPr>
        <p:spPr>
          <a:xfrm>
            <a:off x="1463040" y="5266423"/>
            <a:ext cx="9876959" cy="830997"/>
          </a:xfrm>
          <a:prstGeom prst="rect">
            <a:avLst/>
          </a:prstGeom>
        </p:spPr>
        <p:txBody>
          <a:bodyPr wrap="square">
            <a:spAutoFit/>
          </a:bodyPr>
          <a:lstStyle/>
          <a:p>
            <a:r>
              <a:rPr lang="en-US" sz="2400" dirty="0"/>
              <a:t>If your service is the only one using any piece of information, it should reside within the service itself</a:t>
            </a:r>
          </a:p>
        </p:txBody>
      </p:sp>
      <p:pic>
        <p:nvPicPr>
          <p:cNvPr id="9" name="Picture 8">
            <a:extLst>
              <a:ext uri="{FF2B5EF4-FFF2-40B4-BE49-F238E27FC236}">
                <a16:creationId xmlns:a16="http://schemas.microsoft.com/office/drawing/2014/main" id="{3FCD402C-2DE9-C94A-ABA0-D765B7B650C7}"/>
              </a:ext>
            </a:extLst>
          </p:cNvPr>
          <p:cNvPicPr>
            <a:picLocks noChangeAspect="1"/>
          </p:cNvPicPr>
          <p:nvPr/>
        </p:nvPicPr>
        <p:blipFill>
          <a:blip r:embed="rId2"/>
          <a:stretch>
            <a:fillRect/>
          </a:stretch>
        </p:blipFill>
        <p:spPr>
          <a:xfrm>
            <a:off x="707135" y="2627889"/>
            <a:ext cx="5370917" cy="2777532"/>
          </a:xfrm>
          <a:prstGeom prst="rect">
            <a:avLst/>
          </a:prstGeom>
        </p:spPr>
      </p:pic>
      <p:pic>
        <p:nvPicPr>
          <p:cNvPr id="10" name="Picture 9">
            <a:extLst>
              <a:ext uri="{FF2B5EF4-FFF2-40B4-BE49-F238E27FC236}">
                <a16:creationId xmlns:a16="http://schemas.microsoft.com/office/drawing/2014/main" id="{8789BEBF-4000-0F4C-A6FA-E54281A267BB}"/>
              </a:ext>
            </a:extLst>
          </p:cNvPr>
          <p:cNvPicPr>
            <a:picLocks noChangeAspect="1"/>
          </p:cNvPicPr>
          <p:nvPr/>
        </p:nvPicPr>
        <p:blipFill>
          <a:blip r:embed="rId3"/>
          <a:stretch>
            <a:fillRect/>
          </a:stretch>
        </p:blipFill>
        <p:spPr>
          <a:xfrm>
            <a:off x="6297927" y="2629539"/>
            <a:ext cx="5211220" cy="2382272"/>
          </a:xfrm>
          <a:prstGeom prst="rect">
            <a:avLst/>
          </a:prstGeom>
        </p:spPr>
      </p:pic>
    </p:spTree>
    <p:extLst>
      <p:ext uri="{BB962C8B-B14F-4D97-AF65-F5344CB8AC3E}">
        <p14:creationId xmlns:p14="http://schemas.microsoft.com/office/powerpoint/2010/main" val="31813443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23</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endParaRPr lang="en-US" dirty="0"/>
          </a:p>
          <a:p>
            <a:pPr marL="76200" indent="0">
              <a:buNone/>
            </a:pP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8" name="TextBox 7">
            <a:extLst>
              <a:ext uri="{FF2B5EF4-FFF2-40B4-BE49-F238E27FC236}">
                <a16:creationId xmlns:a16="http://schemas.microsoft.com/office/drawing/2014/main" id="{0E6442A9-8A66-DD48-BBC2-39B7F0E0522A}"/>
              </a:ext>
            </a:extLst>
          </p:cNvPr>
          <p:cNvSpPr txBox="1"/>
          <p:nvPr/>
        </p:nvSpPr>
        <p:spPr>
          <a:xfrm>
            <a:off x="707135" y="1742832"/>
            <a:ext cx="112320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t>Step Three: Separate into worker/server and Cache!</a:t>
            </a:r>
          </a:p>
        </p:txBody>
      </p:sp>
      <p:sp>
        <p:nvSpPr>
          <p:cNvPr id="7" name="Rectangle 6">
            <a:extLst>
              <a:ext uri="{FF2B5EF4-FFF2-40B4-BE49-F238E27FC236}">
                <a16:creationId xmlns:a16="http://schemas.microsoft.com/office/drawing/2014/main" id="{76024D60-2683-394B-B2D4-16E4DE3E9C25}"/>
              </a:ext>
            </a:extLst>
          </p:cNvPr>
          <p:cNvSpPr/>
          <p:nvPr/>
        </p:nvSpPr>
        <p:spPr>
          <a:xfrm>
            <a:off x="1463040" y="5266423"/>
            <a:ext cx="9876959" cy="923330"/>
          </a:xfrm>
          <a:prstGeom prst="rect">
            <a:avLst/>
          </a:prstGeom>
        </p:spPr>
        <p:txBody>
          <a:bodyPr wrap="square">
            <a:spAutoFit/>
          </a:bodyPr>
          <a:lstStyle/>
          <a:p>
            <a:r>
              <a:rPr lang="en-US" sz="1800" b="1" dirty="0"/>
              <a:t>Key takeaway</a:t>
            </a:r>
            <a:r>
              <a:rPr lang="en-US" sz="1800" dirty="0"/>
              <a:t>: Again, tell, don’t ask. The events coming from our data pipeline told Icebreaker that the bookings were genuine. This meant it could create the channel, instead of hitting a service to verify the authenticity of the booking.</a:t>
            </a:r>
            <a:endParaRPr lang="en-US" sz="3200" dirty="0"/>
          </a:p>
        </p:txBody>
      </p:sp>
      <p:pic>
        <p:nvPicPr>
          <p:cNvPr id="3" name="Picture 2">
            <a:extLst>
              <a:ext uri="{FF2B5EF4-FFF2-40B4-BE49-F238E27FC236}">
                <a16:creationId xmlns:a16="http://schemas.microsoft.com/office/drawing/2014/main" id="{206372F3-6F84-8A4F-8D6F-CCCDC8226C67}"/>
              </a:ext>
            </a:extLst>
          </p:cNvPr>
          <p:cNvPicPr>
            <a:picLocks noChangeAspect="1"/>
          </p:cNvPicPr>
          <p:nvPr/>
        </p:nvPicPr>
        <p:blipFill>
          <a:blip r:embed="rId2"/>
          <a:stretch>
            <a:fillRect/>
          </a:stretch>
        </p:blipFill>
        <p:spPr>
          <a:xfrm>
            <a:off x="952496" y="2478799"/>
            <a:ext cx="9876959" cy="2474178"/>
          </a:xfrm>
          <a:prstGeom prst="rect">
            <a:avLst/>
          </a:prstGeom>
        </p:spPr>
      </p:pic>
    </p:spTree>
    <p:extLst>
      <p:ext uri="{BB962C8B-B14F-4D97-AF65-F5344CB8AC3E}">
        <p14:creationId xmlns:p14="http://schemas.microsoft.com/office/powerpoint/2010/main" val="17372346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 and SRP</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24</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r>
              <a:rPr lang="en-US" dirty="0"/>
              <a:t>Hopefully by now it’s obvious how Single Responsibility plays a key role in creating an effective Microservices architecture.</a:t>
            </a:r>
          </a:p>
          <a:p>
            <a:endParaRPr lang="en-US" dirty="0"/>
          </a:p>
          <a:p>
            <a:r>
              <a:rPr lang="en-US" dirty="0"/>
              <a:t>Each microservice you design has ONE JOB and, as a microservice this means that it is </a:t>
            </a:r>
            <a:r>
              <a:rPr lang="en-US" b="1" dirty="0"/>
              <a:t>completely isolated</a:t>
            </a:r>
            <a:r>
              <a:rPr lang="en-US" dirty="0"/>
              <a:t> from other microservices. </a:t>
            </a:r>
          </a:p>
          <a:p>
            <a:endParaRPr lang="en-US" dirty="0"/>
          </a:p>
          <a:p>
            <a:r>
              <a:rPr lang="en-US" dirty="0"/>
              <a:t>THERE ARE DISADVANTAGES TO THIS SYSTEM!</a:t>
            </a:r>
          </a:p>
          <a:p>
            <a:endParaRPr lang="en-US" dirty="0"/>
          </a:p>
          <a:p>
            <a:r>
              <a:rPr lang="en-US" dirty="0"/>
              <a:t>Can you list some? </a:t>
            </a:r>
          </a:p>
          <a:p>
            <a:pPr marL="76200" indent="0">
              <a:buNone/>
            </a:pP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pic>
        <p:nvPicPr>
          <p:cNvPr id="10" name="Picture 9">
            <a:extLst>
              <a:ext uri="{FF2B5EF4-FFF2-40B4-BE49-F238E27FC236}">
                <a16:creationId xmlns:a16="http://schemas.microsoft.com/office/drawing/2014/main" id="{EC925F66-FDB6-1D42-9B2E-14D74FC8CA29}"/>
              </a:ext>
            </a:extLst>
          </p:cNvPr>
          <p:cNvPicPr>
            <a:picLocks noChangeAspect="1"/>
          </p:cNvPicPr>
          <p:nvPr/>
        </p:nvPicPr>
        <p:blipFill>
          <a:blip r:embed="rId2"/>
          <a:stretch>
            <a:fillRect/>
          </a:stretch>
        </p:blipFill>
        <p:spPr>
          <a:xfrm>
            <a:off x="8506500" y="3676500"/>
            <a:ext cx="2857500" cy="2857500"/>
          </a:xfrm>
          <a:prstGeom prst="rect">
            <a:avLst/>
          </a:prstGeom>
        </p:spPr>
      </p:pic>
    </p:spTree>
    <p:extLst>
      <p:ext uri="{BB962C8B-B14F-4D97-AF65-F5344CB8AC3E}">
        <p14:creationId xmlns:p14="http://schemas.microsoft.com/office/powerpoint/2010/main" val="25144429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 Disadvantages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25</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r>
              <a:rPr lang="en-US" dirty="0"/>
              <a:t>The biggest disadvantage is that YES- you will have repeated code.</a:t>
            </a:r>
          </a:p>
          <a:p>
            <a:endParaRPr lang="en-US" dirty="0"/>
          </a:p>
          <a:p>
            <a:r>
              <a:rPr lang="en-US" dirty="0"/>
              <a:t>In a structure where an object needs to be reused it’s tough to simply “Abstract out” a key object and allow it multiple uses throughout a microservices architecture….</a:t>
            </a:r>
          </a:p>
          <a:p>
            <a:endParaRPr lang="en-US" dirty="0"/>
          </a:p>
          <a:p>
            <a:r>
              <a:rPr lang="en-US" dirty="0"/>
              <a:t>This is why the SRP is part of this system but the rest of “OLID” in the SOLID software design is not </a:t>
            </a: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325556BE-94C9-4842-BAE5-CF49FBAFC6BB}"/>
              </a:ext>
            </a:extLst>
          </p:cNvPr>
          <p:cNvPicPr>
            <a:picLocks noChangeAspect="1"/>
          </p:cNvPicPr>
          <p:nvPr/>
        </p:nvPicPr>
        <p:blipFill>
          <a:blip r:embed="rId2"/>
          <a:stretch>
            <a:fillRect/>
          </a:stretch>
        </p:blipFill>
        <p:spPr>
          <a:xfrm>
            <a:off x="8360492" y="4632960"/>
            <a:ext cx="1357040" cy="1811718"/>
          </a:xfrm>
          <a:prstGeom prst="rect">
            <a:avLst/>
          </a:prstGeom>
        </p:spPr>
      </p:pic>
    </p:spTree>
    <p:extLst>
      <p:ext uri="{BB962C8B-B14F-4D97-AF65-F5344CB8AC3E}">
        <p14:creationId xmlns:p14="http://schemas.microsoft.com/office/powerpoint/2010/main" val="2737654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 Advantages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26</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r>
              <a:rPr lang="en-US" dirty="0"/>
              <a:t>The advantages of microservices are, however, numerous…and they include:</a:t>
            </a:r>
          </a:p>
          <a:p>
            <a:pPr lvl="1"/>
            <a:r>
              <a:rPr lang="en-US" dirty="0"/>
              <a:t>Isolation means that you don’t “Take the stack down”</a:t>
            </a:r>
          </a:p>
          <a:p>
            <a:pPr lvl="1"/>
            <a:endParaRPr lang="en-US" dirty="0"/>
          </a:p>
          <a:p>
            <a:pPr lvl="1"/>
            <a:r>
              <a:rPr lang="en-US" dirty="0"/>
              <a:t>Choosing the tech stack can change</a:t>
            </a:r>
          </a:p>
          <a:p>
            <a:pPr lvl="1"/>
            <a:endParaRPr lang="en-US" dirty="0"/>
          </a:p>
          <a:p>
            <a:pPr lvl="1"/>
            <a:r>
              <a:rPr lang="en-US" dirty="0"/>
              <a:t>Changing components and not having to worry about follow on effects to the rest of the stack</a:t>
            </a:r>
          </a:p>
          <a:p>
            <a:pPr lvl="1"/>
            <a:endParaRPr lang="en-US" dirty="0"/>
          </a:p>
          <a:p>
            <a:pPr lvl="1"/>
            <a:r>
              <a:rPr lang="en-US" dirty="0"/>
              <a:t>Deployments of smaller pieces of code</a:t>
            </a:r>
          </a:p>
          <a:p>
            <a:pPr lvl="1"/>
            <a:endParaRPr lang="en-US" dirty="0"/>
          </a:p>
          <a:p>
            <a:pPr lvl="1"/>
            <a:r>
              <a:rPr lang="en-US" dirty="0"/>
              <a:t>Bug hunting made easy</a:t>
            </a: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7" name="Picture 6">
            <a:extLst>
              <a:ext uri="{FF2B5EF4-FFF2-40B4-BE49-F238E27FC236}">
                <a16:creationId xmlns:a16="http://schemas.microsoft.com/office/drawing/2014/main" id="{E0562F07-4CCF-8045-AF71-0B85FFB1C2D7}"/>
              </a:ext>
            </a:extLst>
          </p:cNvPr>
          <p:cNvPicPr>
            <a:picLocks noChangeAspect="1"/>
          </p:cNvPicPr>
          <p:nvPr/>
        </p:nvPicPr>
        <p:blipFill>
          <a:blip r:embed="rId2"/>
          <a:stretch>
            <a:fillRect/>
          </a:stretch>
        </p:blipFill>
        <p:spPr>
          <a:xfrm>
            <a:off x="8229600" y="4594142"/>
            <a:ext cx="2696210" cy="1850535"/>
          </a:xfrm>
          <a:prstGeom prst="rect">
            <a:avLst/>
          </a:prstGeom>
        </p:spPr>
      </p:pic>
    </p:spTree>
    <p:extLst>
      <p:ext uri="{BB962C8B-B14F-4D97-AF65-F5344CB8AC3E}">
        <p14:creationId xmlns:p14="http://schemas.microsoft.com/office/powerpoint/2010/main" val="33284553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Creating microservices architectures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27</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dirty="0"/>
              <a:t>Here’s the bad news: TO DATE no one has created a universally accepted set of principles for “Transitioning to Microservices”</a:t>
            </a:r>
          </a:p>
          <a:p>
            <a:pPr lvl="1"/>
            <a:endParaRPr lang="en-US" dirty="0"/>
          </a:p>
          <a:p>
            <a:pPr lvl="1"/>
            <a:r>
              <a:rPr lang="en-US" dirty="0"/>
              <a:t>Instead you’ll want to look at your system through the lens of SINGLE RESPONSIBILITY PRINCIPLES and see how we can “decompose” them into corresponding “BUSINESS CAPABILITIES”</a:t>
            </a:r>
          </a:p>
          <a:p>
            <a:pPr lvl="1"/>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3616C302-0977-F045-A36D-B228542C8CC0}"/>
              </a:ext>
            </a:extLst>
          </p:cNvPr>
          <p:cNvPicPr>
            <a:picLocks noChangeAspect="1"/>
          </p:cNvPicPr>
          <p:nvPr/>
        </p:nvPicPr>
        <p:blipFill>
          <a:blip r:embed="rId2"/>
          <a:stretch>
            <a:fillRect/>
          </a:stretch>
        </p:blipFill>
        <p:spPr>
          <a:xfrm>
            <a:off x="4420300" y="3932016"/>
            <a:ext cx="3327400" cy="2451100"/>
          </a:xfrm>
          <a:prstGeom prst="rect">
            <a:avLst/>
          </a:prstGeom>
        </p:spPr>
      </p:pic>
    </p:spTree>
    <p:extLst>
      <p:ext uri="{BB962C8B-B14F-4D97-AF65-F5344CB8AC3E}">
        <p14:creationId xmlns:p14="http://schemas.microsoft.com/office/powerpoint/2010/main" val="3433475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DECOMPOSING YOUR MONOLITH</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28</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dirty="0"/>
              <a:t>Here’s how to think about this:</a:t>
            </a:r>
          </a:p>
          <a:p>
            <a:pPr marL="546100" lvl="1" indent="0">
              <a:buNone/>
            </a:pPr>
            <a:endParaRPr lang="en-US" dirty="0"/>
          </a:p>
          <a:p>
            <a:pPr lvl="2"/>
            <a:r>
              <a:rPr lang="en-US" dirty="0"/>
              <a:t>SERVICES are how we define each “piece” of our microservices architecture</a:t>
            </a:r>
          </a:p>
          <a:p>
            <a:pPr lvl="2"/>
            <a:endParaRPr lang="en-US" dirty="0"/>
          </a:p>
          <a:p>
            <a:pPr lvl="2"/>
            <a:r>
              <a:rPr lang="en-US" dirty="0"/>
              <a:t>So thinking about what it is your monolith actually </a:t>
            </a:r>
            <a:r>
              <a:rPr lang="en-US" i="1" dirty="0"/>
              <a:t>does</a:t>
            </a:r>
            <a:r>
              <a:rPr lang="en-US" dirty="0"/>
              <a:t> let’s try to break it down into a group of </a:t>
            </a:r>
            <a:r>
              <a:rPr lang="en-US" i="1" dirty="0"/>
              <a:t>interests</a:t>
            </a:r>
            <a:r>
              <a:rPr lang="en-US" dirty="0"/>
              <a:t>. </a:t>
            </a:r>
          </a:p>
          <a:p>
            <a:pPr lvl="2"/>
            <a:endParaRPr lang="en-US" dirty="0"/>
          </a:p>
          <a:p>
            <a:pPr lvl="2"/>
            <a:r>
              <a:rPr lang="en-US" dirty="0"/>
              <a:t>THIS is “DECOMPOSING”</a:t>
            </a:r>
          </a:p>
          <a:p>
            <a:pPr lvl="1"/>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7" name="Picture 6">
            <a:extLst>
              <a:ext uri="{FF2B5EF4-FFF2-40B4-BE49-F238E27FC236}">
                <a16:creationId xmlns:a16="http://schemas.microsoft.com/office/drawing/2014/main" id="{9A2910EB-E004-F842-A010-DCC3B7E9101F}"/>
              </a:ext>
            </a:extLst>
          </p:cNvPr>
          <p:cNvPicPr>
            <a:picLocks noChangeAspect="1"/>
          </p:cNvPicPr>
          <p:nvPr/>
        </p:nvPicPr>
        <p:blipFill>
          <a:blip r:embed="rId2"/>
          <a:stretch>
            <a:fillRect/>
          </a:stretch>
        </p:blipFill>
        <p:spPr>
          <a:xfrm>
            <a:off x="8210460" y="3974592"/>
            <a:ext cx="2004870" cy="2503594"/>
          </a:xfrm>
          <a:prstGeom prst="rect">
            <a:avLst/>
          </a:prstGeom>
        </p:spPr>
      </p:pic>
    </p:spTree>
    <p:extLst>
      <p:ext uri="{BB962C8B-B14F-4D97-AF65-F5344CB8AC3E}">
        <p14:creationId xmlns:p14="http://schemas.microsoft.com/office/powerpoint/2010/main" val="34160063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DECOMPOSING YOUR MONOLITH</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29</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dirty="0"/>
              <a:t>So, as an example…let’s say you had a monolith online store. Here are some </a:t>
            </a:r>
            <a:r>
              <a:rPr lang="en-US" i="1" dirty="0"/>
              <a:t>business capabilities</a:t>
            </a:r>
            <a:r>
              <a:rPr lang="en-US" dirty="0"/>
              <a:t> that you might think about breaking out into services:</a:t>
            </a:r>
          </a:p>
          <a:p>
            <a:pPr lvl="1"/>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sp>
        <p:nvSpPr>
          <p:cNvPr id="8" name="Rectangle 7">
            <a:extLst>
              <a:ext uri="{FF2B5EF4-FFF2-40B4-BE49-F238E27FC236}">
                <a16:creationId xmlns:a16="http://schemas.microsoft.com/office/drawing/2014/main" id="{CA913A0D-3970-DC46-ACDC-46635B179E25}"/>
              </a:ext>
            </a:extLst>
          </p:cNvPr>
          <p:cNvSpPr/>
          <p:nvPr/>
        </p:nvSpPr>
        <p:spPr>
          <a:xfrm>
            <a:off x="682752" y="2628780"/>
            <a:ext cx="8461248" cy="3539430"/>
          </a:xfrm>
          <a:prstGeom prst="rect">
            <a:avLst/>
          </a:prstGeom>
        </p:spPr>
        <p:txBody>
          <a:bodyPr wrap="square">
            <a:spAutoFit/>
          </a:bodyPr>
          <a:lstStyle/>
          <a:p>
            <a:pPr marL="457200" indent="-457200">
              <a:buFont typeface="Arial" panose="020B0604020202020204" pitchFamily="34" charset="0"/>
              <a:buChar char="•"/>
            </a:pPr>
            <a:r>
              <a:rPr lang="en-US" sz="3200" dirty="0">
                <a:solidFill>
                  <a:srgbClr val="292929"/>
                </a:solidFill>
                <a:latin typeface="medium-content-serif-font"/>
              </a:rPr>
              <a:t>Product Catalog Management</a:t>
            </a:r>
          </a:p>
          <a:p>
            <a:pPr marL="457200" indent="-457200">
              <a:buFont typeface="Arial" panose="020B0604020202020204" pitchFamily="34" charset="0"/>
              <a:buChar char="•"/>
            </a:pPr>
            <a:r>
              <a:rPr lang="en-US" sz="3200" dirty="0">
                <a:solidFill>
                  <a:srgbClr val="292929"/>
                </a:solidFill>
                <a:latin typeface="medium-content-serif-font"/>
              </a:rPr>
              <a:t>Inventory Management</a:t>
            </a:r>
          </a:p>
          <a:p>
            <a:pPr marL="457200" indent="-457200">
              <a:buFont typeface="Arial" panose="020B0604020202020204" pitchFamily="34" charset="0"/>
              <a:buChar char="•"/>
            </a:pPr>
            <a:r>
              <a:rPr lang="en-US" sz="3200" dirty="0">
                <a:solidFill>
                  <a:srgbClr val="292929"/>
                </a:solidFill>
                <a:latin typeface="medium-content-serif-font"/>
              </a:rPr>
              <a:t>Order Management</a:t>
            </a:r>
          </a:p>
          <a:p>
            <a:pPr marL="457200" indent="-457200">
              <a:buFont typeface="Arial" panose="020B0604020202020204" pitchFamily="34" charset="0"/>
              <a:buChar char="•"/>
            </a:pPr>
            <a:r>
              <a:rPr lang="en-US" sz="3200" dirty="0">
                <a:solidFill>
                  <a:srgbClr val="292929"/>
                </a:solidFill>
                <a:latin typeface="medium-content-serif-font"/>
              </a:rPr>
              <a:t>Delivery Management</a:t>
            </a:r>
          </a:p>
          <a:p>
            <a:pPr marL="457200" indent="-457200">
              <a:buFont typeface="Arial" panose="020B0604020202020204" pitchFamily="34" charset="0"/>
              <a:buChar char="•"/>
            </a:pPr>
            <a:r>
              <a:rPr lang="en-US" sz="3200" dirty="0">
                <a:solidFill>
                  <a:srgbClr val="292929"/>
                </a:solidFill>
                <a:latin typeface="medium-content-serif-font"/>
              </a:rPr>
              <a:t>User Management</a:t>
            </a:r>
          </a:p>
          <a:p>
            <a:pPr marL="457200" indent="-457200">
              <a:buFont typeface="Arial" panose="020B0604020202020204" pitchFamily="34" charset="0"/>
              <a:buChar char="•"/>
            </a:pPr>
            <a:r>
              <a:rPr lang="en-US" sz="3200" dirty="0">
                <a:solidFill>
                  <a:srgbClr val="292929"/>
                </a:solidFill>
                <a:latin typeface="medium-content-serif-font"/>
              </a:rPr>
              <a:t>Product Recommendations</a:t>
            </a:r>
          </a:p>
          <a:p>
            <a:pPr marL="457200" indent="-457200">
              <a:buFont typeface="Arial" panose="020B0604020202020204" pitchFamily="34" charset="0"/>
              <a:buChar char="•"/>
            </a:pPr>
            <a:r>
              <a:rPr lang="en-US" sz="3200" dirty="0">
                <a:solidFill>
                  <a:srgbClr val="292929"/>
                </a:solidFill>
                <a:latin typeface="medium-content-serif-font"/>
              </a:rPr>
              <a:t>Product Reviews Management</a:t>
            </a:r>
            <a:endParaRPr lang="en-US" dirty="0">
              <a:solidFill>
                <a:srgbClr val="292929"/>
              </a:solidFill>
              <a:latin typeface="medium-content-serif-font"/>
            </a:endParaRPr>
          </a:p>
        </p:txBody>
      </p:sp>
      <p:pic>
        <p:nvPicPr>
          <p:cNvPr id="10" name="Picture 9">
            <a:extLst>
              <a:ext uri="{FF2B5EF4-FFF2-40B4-BE49-F238E27FC236}">
                <a16:creationId xmlns:a16="http://schemas.microsoft.com/office/drawing/2014/main" id="{A31762CE-9458-C444-9511-812789A68824}"/>
              </a:ext>
            </a:extLst>
          </p:cNvPr>
          <p:cNvPicPr>
            <a:picLocks noChangeAspect="1"/>
          </p:cNvPicPr>
          <p:nvPr/>
        </p:nvPicPr>
        <p:blipFill>
          <a:blip r:embed="rId2"/>
          <a:stretch>
            <a:fillRect/>
          </a:stretch>
        </p:blipFill>
        <p:spPr>
          <a:xfrm>
            <a:off x="7924080" y="2775944"/>
            <a:ext cx="2743200" cy="2959100"/>
          </a:xfrm>
          <a:prstGeom prst="rect">
            <a:avLst/>
          </a:prstGeom>
        </p:spPr>
      </p:pic>
    </p:spTree>
    <p:extLst>
      <p:ext uri="{BB962C8B-B14F-4D97-AF65-F5344CB8AC3E}">
        <p14:creationId xmlns:p14="http://schemas.microsoft.com/office/powerpoint/2010/main" val="1599579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a:t>Technologies we cover</a:t>
            </a:r>
            <a:endParaRPr/>
          </a:p>
        </p:txBody>
      </p:sp>
      <p:sp>
        <p:nvSpPr>
          <p:cNvPr id="90" name="Google Shape;90;p18"/>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a:t>
            </a:fld>
            <a:endParaRPr/>
          </a:p>
        </p:txBody>
      </p:sp>
      <p:pic>
        <p:nvPicPr>
          <p:cNvPr id="3" name="Picture 2">
            <a:extLst>
              <a:ext uri="{FF2B5EF4-FFF2-40B4-BE49-F238E27FC236}">
                <a16:creationId xmlns:a16="http://schemas.microsoft.com/office/drawing/2014/main" id="{2C0AF755-F9BC-9A4F-A3A1-E7EFEE537F37}"/>
              </a:ext>
            </a:extLst>
          </p:cNvPr>
          <p:cNvPicPr>
            <a:picLocks noChangeAspect="1"/>
          </p:cNvPicPr>
          <p:nvPr/>
        </p:nvPicPr>
        <p:blipFill rotWithShape="1">
          <a:blip r:embed="rId3"/>
          <a:srcRect l="3945" t="14054" r="4582"/>
          <a:stretch/>
        </p:blipFill>
        <p:spPr>
          <a:xfrm>
            <a:off x="1383957" y="1272882"/>
            <a:ext cx="9242854" cy="515825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DECOMPOSING YOUR MONOLITH</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30</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dirty="0"/>
              <a:t>THIS is the list of </a:t>
            </a:r>
            <a:r>
              <a:rPr lang="en-US" b="1" dirty="0"/>
              <a:t>services</a:t>
            </a:r>
            <a:r>
              <a:rPr lang="en-US" dirty="0"/>
              <a:t> you will be providing in your </a:t>
            </a:r>
            <a:r>
              <a:rPr lang="en-US" b="1" dirty="0"/>
              <a:t>microservices</a:t>
            </a:r>
            <a:r>
              <a:rPr lang="en-US" dirty="0"/>
              <a:t>. </a:t>
            </a:r>
          </a:p>
          <a:p>
            <a:pPr lvl="1"/>
            <a:endParaRPr lang="en-US" dirty="0"/>
          </a:p>
          <a:p>
            <a:pPr lvl="1"/>
            <a:r>
              <a:rPr lang="en-US" dirty="0"/>
              <a:t>Armed with these you can go out and create docker containers (several docker containers per </a:t>
            </a:r>
            <a:r>
              <a:rPr lang="en-US" b="1" dirty="0"/>
              <a:t>service</a:t>
            </a:r>
            <a:r>
              <a:rPr lang="en-US" dirty="0"/>
              <a:t> are fine) to manage each of these aspects.</a:t>
            </a:r>
          </a:p>
          <a:p>
            <a:pPr marL="546100" lvl="1" indent="0">
              <a:buNone/>
            </a:pPr>
            <a:endParaRPr lang="en-US" dirty="0"/>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E7747123-8A99-3D44-8463-76609C9887DD}"/>
              </a:ext>
            </a:extLst>
          </p:cNvPr>
          <p:cNvPicPr>
            <a:picLocks noChangeAspect="1"/>
          </p:cNvPicPr>
          <p:nvPr/>
        </p:nvPicPr>
        <p:blipFill>
          <a:blip r:embed="rId2"/>
          <a:stretch>
            <a:fillRect/>
          </a:stretch>
        </p:blipFill>
        <p:spPr>
          <a:xfrm>
            <a:off x="3617313" y="3169501"/>
            <a:ext cx="4274621" cy="2949489"/>
          </a:xfrm>
          <a:prstGeom prst="rect">
            <a:avLst/>
          </a:prstGeom>
        </p:spPr>
      </p:pic>
      <p:pic>
        <p:nvPicPr>
          <p:cNvPr id="7" name="Picture 6">
            <a:extLst>
              <a:ext uri="{FF2B5EF4-FFF2-40B4-BE49-F238E27FC236}">
                <a16:creationId xmlns:a16="http://schemas.microsoft.com/office/drawing/2014/main" id="{9F612F8A-F92A-9245-97A1-81E3FE5894EF}"/>
              </a:ext>
            </a:extLst>
          </p:cNvPr>
          <p:cNvPicPr>
            <a:picLocks noChangeAspect="1"/>
          </p:cNvPicPr>
          <p:nvPr/>
        </p:nvPicPr>
        <p:blipFill>
          <a:blip r:embed="rId3"/>
          <a:stretch>
            <a:fillRect/>
          </a:stretch>
        </p:blipFill>
        <p:spPr>
          <a:xfrm>
            <a:off x="10427967" y="4730496"/>
            <a:ext cx="1556004" cy="1556004"/>
          </a:xfrm>
          <a:prstGeom prst="rect">
            <a:avLst/>
          </a:prstGeom>
        </p:spPr>
      </p:pic>
    </p:spTree>
    <p:extLst>
      <p:ext uri="{BB962C8B-B14F-4D97-AF65-F5344CB8AC3E}">
        <p14:creationId xmlns:p14="http://schemas.microsoft.com/office/powerpoint/2010/main" val="41228521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Building and Deploying your New System</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31</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dirty="0"/>
          </a:p>
          <a:p>
            <a:pPr marL="546100" lvl="1" indent="0">
              <a:buNone/>
            </a:pPr>
            <a:endParaRPr lang="en-US" dirty="0"/>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sp>
        <p:nvSpPr>
          <p:cNvPr id="10" name="Rectangle 9">
            <a:extLst>
              <a:ext uri="{FF2B5EF4-FFF2-40B4-BE49-F238E27FC236}">
                <a16:creationId xmlns:a16="http://schemas.microsoft.com/office/drawing/2014/main" id="{FF0E32AE-19FC-B042-802B-2B766B7A4629}"/>
              </a:ext>
            </a:extLst>
          </p:cNvPr>
          <p:cNvSpPr/>
          <p:nvPr/>
        </p:nvSpPr>
        <p:spPr>
          <a:xfrm>
            <a:off x="952496" y="1602995"/>
            <a:ext cx="9630160" cy="3539430"/>
          </a:xfrm>
          <a:prstGeom prst="rect">
            <a:avLst/>
          </a:prstGeom>
        </p:spPr>
        <p:txBody>
          <a:bodyPr wrap="square">
            <a:spAutoFit/>
          </a:bodyPr>
          <a:lstStyle/>
          <a:p>
            <a:pPr marL="457200" indent="-457200">
              <a:buFont typeface="Arial" panose="020B0604020202020204" pitchFamily="34" charset="0"/>
              <a:buChar char="•"/>
            </a:pPr>
            <a:r>
              <a:rPr lang="en-US" sz="2800" dirty="0">
                <a:solidFill>
                  <a:srgbClr val="292929"/>
                </a:solidFill>
                <a:latin typeface="medium-content-serif-font"/>
              </a:rPr>
              <a:t>After deciding on the service boundaries of these small services, they can be developed by one or more small teams using the technologies which are best suited for each purpose. </a:t>
            </a:r>
          </a:p>
          <a:p>
            <a:pPr marL="457200" indent="-457200">
              <a:buFont typeface="Arial" panose="020B0604020202020204" pitchFamily="34" charset="0"/>
              <a:buChar char="•"/>
            </a:pPr>
            <a:endParaRPr lang="en-US" sz="2800" dirty="0">
              <a:solidFill>
                <a:srgbClr val="292929"/>
              </a:solidFill>
              <a:latin typeface="medium-content-serif-font"/>
            </a:endParaRPr>
          </a:p>
          <a:p>
            <a:pPr marL="457200" indent="-457200">
              <a:buFont typeface="Arial" panose="020B0604020202020204" pitchFamily="34" charset="0"/>
              <a:buChar char="•"/>
            </a:pPr>
            <a:r>
              <a:rPr lang="en-US" sz="2800" dirty="0">
                <a:solidFill>
                  <a:srgbClr val="292929"/>
                </a:solidFill>
                <a:latin typeface="medium-content-serif-font"/>
              </a:rPr>
              <a:t>For example, you may choose to build a User Service in Java with a MySQL database and a Product Recommendation Service with Scala/Spark.</a:t>
            </a:r>
            <a:endParaRPr lang="en-US" sz="2800" dirty="0"/>
          </a:p>
        </p:txBody>
      </p:sp>
      <p:pic>
        <p:nvPicPr>
          <p:cNvPr id="11" name="Picture 10">
            <a:extLst>
              <a:ext uri="{FF2B5EF4-FFF2-40B4-BE49-F238E27FC236}">
                <a16:creationId xmlns:a16="http://schemas.microsoft.com/office/drawing/2014/main" id="{A4AED456-CAD3-6945-829F-8FAAAB97B9ED}"/>
              </a:ext>
            </a:extLst>
          </p:cNvPr>
          <p:cNvPicPr>
            <a:picLocks noChangeAspect="1"/>
          </p:cNvPicPr>
          <p:nvPr/>
        </p:nvPicPr>
        <p:blipFill>
          <a:blip r:embed="rId2"/>
          <a:stretch>
            <a:fillRect/>
          </a:stretch>
        </p:blipFill>
        <p:spPr>
          <a:xfrm>
            <a:off x="9768888" y="4884336"/>
            <a:ext cx="2202386" cy="1649664"/>
          </a:xfrm>
          <a:prstGeom prst="rect">
            <a:avLst/>
          </a:prstGeom>
        </p:spPr>
      </p:pic>
    </p:spTree>
    <p:extLst>
      <p:ext uri="{BB962C8B-B14F-4D97-AF65-F5344CB8AC3E}">
        <p14:creationId xmlns:p14="http://schemas.microsoft.com/office/powerpoint/2010/main" val="22995705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Building and Deploying your New System</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32</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dirty="0"/>
          </a:p>
          <a:p>
            <a:pPr marL="546100" lvl="1" indent="0">
              <a:buNone/>
            </a:pPr>
            <a:endParaRPr lang="en-US" dirty="0"/>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sp>
        <p:nvSpPr>
          <p:cNvPr id="10" name="Rectangle 9">
            <a:extLst>
              <a:ext uri="{FF2B5EF4-FFF2-40B4-BE49-F238E27FC236}">
                <a16:creationId xmlns:a16="http://schemas.microsoft.com/office/drawing/2014/main" id="{FF0E32AE-19FC-B042-802B-2B766B7A4629}"/>
              </a:ext>
            </a:extLst>
          </p:cNvPr>
          <p:cNvSpPr/>
          <p:nvPr/>
        </p:nvSpPr>
        <p:spPr>
          <a:xfrm>
            <a:off x="952496" y="1602995"/>
            <a:ext cx="10287008" cy="2246769"/>
          </a:xfrm>
          <a:prstGeom prst="rect">
            <a:avLst/>
          </a:prstGeom>
        </p:spPr>
        <p:txBody>
          <a:bodyPr wrap="square">
            <a:spAutoFit/>
          </a:bodyPr>
          <a:lstStyle/>
          <a:p>
            <a:pPr marL="457200" indent="-457200">
              <a:buFont typeface="Arial" panose="020B0604020202020204" pitchFamily="34" charset="0"/>
              <a:buChar char="•"/>
            </a:pPr>
            <a:r>
              <a:rPr lang="en-US" sz="2800" dirty="0"/>
              <a:t>Once developed, CI/CD pipelines can be setup with any of the available CI servers (Jenkins, TeamCity, Go, etc.) to run the automated test cases and and deploy these service independently to different environments (Integration, QA, Staging, Production, </a:t>
            </a:r>
            <a:r>
              <a:rPr lang="en-US" sz="2800" dirty="0" err="1"/>
              <a:t>etc</a:t>
            </a:r>
            <a:r>
              <a:rPr lang="en-US" sz="2800" dirty="0"/>
              <a:t>).</a:t>
            </a:r>
            <a:endParaRPr lang="en-US" sz="4800" dirty="0"/>
          </a:p>
        </p:txBody>
      </p:sp>
      <p:pic>
        <p:nvPicPr>
          <p:cNvPr id="8" name="Picture 7">
            <a:extLst>
              <a:ext uri="{FF2B5EF4-FFF2-40B4-BE49-F238E27FC236}">
                <a16:creationId xmlns:a16="http://schemas.microsoft.com/office/drawing/2014/main" id="{8E162554-AB78-BA4B-8D35-BF7FBC7125CE}"/>
              </a:ext>
            </a:extLst>
          </p:cNvPr>
          <p:cNvPicPr>
            <a:picLocks noChangeAspect="1"/>
          </p:cNvPicPr>
          <p:nvPr/>
        </p:nvPicPr>
        <p:blipFill>
          <a:blip r:embed="rId2"/>
          <a:stretch>
            <a:fillRect/>
          </a:stretch>
        </p:blipFill>
        <p:spPr>
          <a:xfrm>
            <a:off x="8543459" y="3585527"/>
            <a:ext cx="2857500" cy="2857500"/>
          </a:xfrm>
          <a:prstGeom prst="rect">
            <a:avLst/>
          </a:prstGeom>
        </p:spPr>
      </p:pic>
    </p:spTree>
    <p:extLst>
      <p:ext uri="{BB962C8B-B14F-4D97-AF65-F5344CB8AC3E}">
        <p14:creationId xmlns:p14="http://schemas.microsoft.com/office/powerpoint/2010/main" val="40945331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Building and Deploying your New System</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33</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dirty="0"/>
          </a:p>
          <a:p>
            <a:pPr marL="546100" lvl="1" indent="0">
              <a:buNone/>
            </a:pPr>
            <a:endParaRPr lang="en-US" dirty="0"/>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sp>
        <p:nvSpPr>
          <p:cNvPr id="10" name="Rectangle 9">
            <a:extLst>
              <a:ext uri="{FF2B5EF4-FFF2-40B4-BE49-F238E27FC236}">
                <a16:creationId xmlns:a16="http://schemas.microsoft.com/office/drawing/2014/main" id="{FF0E32AE-19FC-B042-802B-2B766B7A4629}"/>
              </a:ext>
            </a:extLst>
          </p:cNvPr>
          <p:cNvSpPr/>
          <p:nvPr/>
        </p:nvSpPr>
        <p:spPr>
          <a:xfrm>
            <a:off x="952496" y="1602995"/>
            <a:ext cx="10287008" cy="2246769"/>
          </a:xfrm>
          <a:prstGeom prst="rect">
            <a:avLst/>
          </a:prstGeom>
        </p:spPr>
        <p:txBody>
          <a:bodyPr wrap="square">
            <a:spAutoFit/>
          </a:bodyPr>
          <a:lstStyle/>
          <a:p>
            <a:pPr marL="457200" indent="-457200">
              <a:buFont typeface="Arial" panose="020B0604020202020204" pitchFamily="34" charset="0"/>
              <a:buChar char="•"/>
            </a:pPr>
            <a:r>
              <a:rPr lang="en-US" sz="2800" dirty="0"/>
              <a:t>Once developed, CI/CD pipelines can be setup with any of the available CI servers (Jenkins, TeamCity, Go, etc.) to run the automated test cases and and deploy these service independently to different environments (Integration, QA, Staging, Production, </a:t>
            </a:r>
            <a:r>
              <a:rPr lang="en-US" sz="2800" dirty="0" err="1"/>
              <a:t>etc</a:t>
            </a:r>
            <a:r>
              <a:rPr lang="en-US" sz="2800" dirty="0"/>
              <a:t>).</a:t>
            </a:r>
            <a:endParaRPr lang="en-US" sz="4800" dirty="0"/>
          </a:p>
        </p:txBody>
      </p:sp>
      <p:pic>
        <p:nvPicPr>
          <p:cNvPr id="8" name="Picture 7">
            <a:extLst>
              <a:ext uri="{FF2B5EF4-FFF2-40B4-BE49-F238E27FC236}">
                <a16:creationId xmlns:a16="http://schemas.microsoft.com/office/drawing/2014/main" id="{8E162554-AB78-BA4B-8D35-BF7FBC7125CE}"/>
              </a:ext>
            </a:extLst>
          </p:cNvPr>
          <p:cNvPicPr>
            <a:picLocks noChangeAspect="1"/>
          </p:cNvPicPr>
          <p:nvPr/>
        </p:nvPicPr>
        <p:blipFill>
          <a:blip r:embed="rId2"/>
          <a:stretch>
            <a:fillRect/>
          </a:stretch>
        </p:blipFill>
        <p:spPr>
          <a:xfrm>
            <a:off x="8543459" y="3585527"/>
            <a:ext cx="2857500" cy="2857500"/>
          </a:xfrm>
          <a:prstGeom prst="rect">
            <a:avLst/>
          </a:prstGeom>
        </p:spPr>
      </p:pic>
    </p:spTree>
    <p:extLst>
      <p:ext uri="{BB962C8B-B14F-4D97-AF65-F5344CB8AC3E}">
        <p14:creationId xmlns:p14="http://schemas.microsoft.com/office/powerpoint/2010/main" val="28894385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i="1" dirty="0"/>
              <a:t>Microservices Architecture Patterns</a:t>
            </a:r>
            <a:endParaRPr dirty="0"/>
          </a:p>
        </p:txBody>
      </p:sp>
    </p:spTree>
    <p:extLst>
      <p:ext uri="{BB962C8B-B14F-4D97-AF65-F5344CB8AC3E}">
        <p14:creationId xmlns:p14="http://schemas.microsoft.com/office/powerpoint/2010/main" val="33747560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Common Design errors (this is wrong)</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35</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dirty="0"/>
          </a:p>
          <a:p>
            <a:pPr marL="546100" lvl="1" indent="0">
              <a:buNone/>
            </a:pPr>
            <a:endParaRPr lang="en-US" dirty="0"/>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A4B45B8D-9A8F-6B4D-8844-79CD0624ED3A}"/>
              </a:ext>
            </a:extLst>
          </p:cNvPr>
          <p:cNvPicPr>
            <a:picLocks noChangeAspect="1"/>
          </p:cNvPicPr>
          <p:nvPr/>
        </p:nvPicPr>
        <p:blipFill>
          <a:blip r:embed="rId2"/>
          <a:stretch>
            <a:fillRect/>
          </a:stretch>
        </p:blipFill>
        <p:spPr>
          <a:xfrm>
            <a:off x="3554476" y="1890787"/>
            <a:ext cx="6375400" cy="3987800"/>
          </a:xfrm>
          <a:prstGeom prst="rect">
            <a:avLst/>
          </a:prstGeom>
        </p:spPr>
      </p:pic>
    </p:spTree>
    <p:extLst>
      <p:ext uri="{BB962C8B-B14F-4D97-AF65-F5344CB8AC3E}">
        <p14:creationId xmlns:p14="http://schemas.microsoft.com/office/powerpoint/2010/main" val="20458554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WHY??</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36</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sz="3200" dirty="0"/>
          </a:p>
          <a:p>
            <a:pPr marL="546100" lvl="1" indent="0">
              <a:buNone/>
            </a:pPr>
            <a:endParaRPr lang="en-US" sz="3200" dirty="0"/>
          </a:p>
          <a:p>
            <a:pPr marL="546100" lvl="1" indent="0">
              <a:buNone/>
            </a:pPr>
            <a:r>
              <a:rPr lang="en-US" sz="3200" b="1" dirty="0"/>
              <a:t>Question</a:t>
            </a:r>
            <a:r>
              <a:rPr lang="en-US" sz="3200" dirty="0"/>
              <a:t>:</a:t>
            </a:r>
          </a:p>
          <a:p>
            <a:pPr lvl="2"/>
            <a:endParaRPr lang="en-US" sz="3200" dirty="0"/>
          </a:p>
          <a:p>
            <a:pPr marL="546100" lvl="1" indent="0">
              <a:buNone/>
            </a:pPr>
            <a:r>
              <a:rPr lang="en-US" sz="3200" dirty="0"/>
              <a:t>Considering the last two slides- WHY is option two better??</a:t>
            </a:r>
          </a:p>
          <a:p>
            <a:pPr marL="546100" lvl="1" indent="0">
              <a:buNone/>
            </a:pPr>
            <a:endParaRPr lang="en-US" sz="3200" dirty="0"/>
          </a:p>
          <a:p>
            <a:pPr marL="546100" lvl="1" indent="0">
              <a:buNone/>
            </a:pPr>
            <a:r>
              <a:rPr lang="en-US" sz="3200" dirty="0"/>
              <a:t>(THINK ABOUT CHANGES!!)</a:t>
            </a:r>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AD57E3BF-2A92-F94A-ABF1-1FB047C43EFC}"/>
              </a:ext>
            </a:extLst>
          </p:cNvPr>
          <p:cNvPicPr>
            <a:picLocks noChangeAspect="1"/>
          </p:cNvPicPr>
          <p:nvPr/>
        </p:nvPicPr>
        <p:blipFill>
          <a:blip r:embed="rId2"/>
          <a:stretch>
            <a:fillRect/>
          </a:stretch>
        </p:blipFill>
        <p:spPr>
          <a:xfrm>
            <a:off x="7966456" y="1512000"/>
            <a:ext cx="1667470" cy="1743264"/>
          </a:xfrm>
          <a:prstGeom prst="rect">
            <a:avLst/>
          </a:prstGeom>
        </p:spPr>
      </p:pic>
    </p:spTree>
    <p:extLst>
      <p:ext uri="{BB962C8B-B14F-4D97-AF65-F5344CB8AC3E}">
        <p14:creationId xmlns:p14="http://schemas.microsoft.com/office/powerpoint/2010/main" val="30533228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934D6-49FB-9046-B4FB-90C78EC8DA37}"/>
              </a:ext>
            </a:extLst>
          </p:cNvPr>
          <p:cNvSpPr>
            <a:spLocks noGrp="1"/>
          </p:cNvSpPr>
          <p:nvPr>
            <p:ph type="title"/>
          </p:nvPr>
        </p:nvSpPr>
        <p:spPr/>
        <p:txBody>
          <a:bodyPr/>
          <a:lstStyle/>
          <a:p>
            <a:r>
              <a:rPr lang="en-US" dirty="0"/>
              <a:t>Microservices Patterns: Chaining</a:t>
            </a:r>
          </a:p>
        </p:txBody>
      </p:sp>
      <p:sp>
        <p:nvSpPr>
          <p:cNvPr id="4" name="Slide Number Placeholder 3">
            <a:extLst>
              <a:ext uri="{FF2B5EF4-FFF2-40B4-BE49-F238E27FC236}">
                <a16:creationId xmlns:a16="http://schemas.microsoft.com/office/drawing/2014/main" id="{DA1D3F21-AC7B-9D4F-B8D1-6140FFFCE31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37</a:t>
            </a:fld>
            <a:endParaRPr lang="en-US"/>
          </a:p>
        </p:txBody>
      </p:sp>
      <p:pic>
        <p:nvPicPr>
          <p:cNvPr id="6" name="Picture 5">
            <a:extLst>
              <a:ext uri="{FF2B5EF4-FFF2-40B4-BE49-F238E27FC236}">
                <a16:creationId xmlns:a16="http://schemas.microsoft.com/office/drawing/2014/main" id="{9F04C673-BDF6-7747-B11F-A3206F2261D7}"/>
              </a:ext>
            </a:extLst>
          </p:cNvPr>
          <p:cNvPicPr>
            <a:picLocks noChangeAspect="1"/>
          </p:cNvPicPr>
          <p:nvPr/>
        </p:nvPicPr>
        <p:blipFill>
          <a:blip r:embed="rId2"/>
          <a:stretch>
            <a:fillRect/>
          </a:stretch>
        </p:blipFill>
        <p:spPr>
          <a:xfrm>
            <a:off x="0" y="2258568"/>
            <a:ext cx="12192000" cy="2340864"/>
          </a:xfrm>
          <a:prstGeom prst="rect">
            <a:avLst/>
          </a:prstGeom>
        </p:spPr>
      </p:pic>
    </p:spTree>
    <p:extLst>
      <p:ext uri="{BB962C8B-B14F-4D97-AF65-F5344CB8AC3E}">
        <p14:creationId xmlns:p14="http://schemas.microsoft.com/office/powerpoint/2010/main" val="23656775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Communication between 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38</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sz="3200" dirty="0"/>
              <a:t>So how should we set up our communication here? </a:t>
            </a:r>
          </a:p>
          <a:p>
            <a:pPr lvl="1"/>
            <a:r>
              <a:rPr lang="en-US" sz="3200" dirty="0"/>
              <a:t>Simple:</a:t>
            </a:r>
          </a:p>
          <a:p>
            <a:pPr marL="546100" lvl="1" indent="0">
              <a:buNone/>
            </a:pPr>
            <a:endParaRPr lang="en-US" sz="3200"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E62B1EFB-F67A-9F41-A853-6F7449B8446E}"/>
              </a:ext>
            </a:extLst>
          </p:cNvPr>
          <p:cNvPicPr>
            <a:picLocks noChangeAspect="1"/>
          </p:cNvPicPr>
          <p:nvPr/>
        </p:nvPicPr>
        <p:blipFill>
          <a:blip r:embed="rId2"/>
          <a:stretch>
            <a:fillRect/>
          </a:stretch>
        </p:blipFill>
        <p:spPr>
          <a:xfrm>
            <a:off x="0" y="3357656"/>
            <a:ext cx="12192000" cy="1988344"/>
          </a:xfrm>
          <a:prstGeom prst="rect">
            <a:avLst/>
          </a:prstGeom>
        </p:spPr>
      </p:pic>
    </p:spTree>
    <p:extLst>
      <p:ext uri="{BB962C8B-B14F-4D97-AF65-F5344CB8AC3E}">
        <p14:creationId xmlns:p14="http://schemas.microsoft.com/office/powerpoint/2010/main" val="1743592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Communication between 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39</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sz="3200" dirty="0"/>
              <a:t>Centralized “BUS” system:</a:t>
            </a:r>
          </a:p>
          <a:p>
            <a:pPr marL="546100" lvl="1" indent="0">
              <a:buNone/>
            </a:pPr>
            <a:endParaRPr lang="en-US" sz="3200"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7" name="Picture 6">
            <a:extLst>
              <a:ext uri="{FF2B5EF4-FFF2-40B4-BE49-F238E27FC236}">
                <a16:creationId xmlns:a16="http://schemas.microsoft.com/office/drawing/2014/main" id="{2130BA9D-69AD-5D41-A545-53C5E63A1E17}"/>
              </a:ext>
            </a:extLst>
          </p:cNvPr>
          <p:cNvPicPr>
            <a:picLocks noChangeAspect="1"/>
          </p:cNvPicPr>
          <p:nvPr/>
        </p:nvPicPr>
        <p:blipFill>
          <a:blip r:embed="rId2"/>
          <a:stretch>
            <a:fillRect/>
          </a:stretch>
        </p:blipFill>
        <p:spPr>
          <a:xfrm>
            <a:off x="3363330" y="3240652"/>
            <a:ext cx="4782587" cy="2922404"/>
          </a:xfrm>
          <a:prstGeom prst="rect">
            <a:avLst/>
          </a:prstGeom>
        </p:spPr>
      </p:pic>
    </p:spTree>
    <p:extLst>
      <p:ext uri="{BB962C8B-B14F-4D97-AF65-F5344CB8AC3E}">
        <p14:creationId xmlns:p14="http://schemas.microsoft.com/office/powerpoint/2010/main" val="1376753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952497" y="324000"/>
            <a:ext cx="11232000" cy="908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3F3F3F"/>
              </a:buClr>
              <a:buSzPts val="3200"/>
              <a:buFont typeface="Helvetica Neue Light"/>
              <a:buNone/>
            </a:pPr>
            <a:r>
              <a:rPr lang="en-US">
                <a:solidFill>
                  <a:srgbClr val="3F3F3F"/>
                </a:solidFill>
              </a:rPr>
              <a:t>Our Practitioners</a:t>
            </a:r>
            <a:endParaRPr/>
          </a:p>
        </p:txBody>
      </p:sp>
      <p:pic>
        <p:nvPicPr>
          <p:cNvPr id="97" name="Google Shape;97;p19"/>
          <p:cNvPicPr preferRelativeResize="0">
            <a:picLocks noGrp="1"/>
          </p:cNvPicPr>
          <p:nvPr>
            <p:ph type="body" idx="1"/>
          </p:nvPr>
        </p:nvPicPr>
        <p:blipFill rotWithShape="1">
          <a:blip r:embed="rId3">
            <a:alphaModFix/>
          </a:blip>
          <a:srcRect/>
          <a:stretch/>
        </p:blipFill>
        <p:spPr>
          <a:xfrm>
            <a:off x="-683158" y="1537400"/>
            <a:ext cx="13284900" cy="4660200"/>
          </a:xfrm>
          <a:prstGeom prst="rect">
            <a:avLst/>
          </a:prstGeom>
          <a:noFill/>
          <a:ln>
            <a:noFill/>
          </a:ln>
        </p:spPr>
      </p:pic>
      <p:sp>
        <p:nvSpPr>
          <p:cNvPr id="98" name="Google Shape;98;p19"/>
          <p:cNvSpPr txBox="1">
            <a:spLocks noGrp="1"/>
          </p:cNvSpPr>
          <p:nvPr>
            <p:ph type="sldNum" idx="12"/>
          </p:nvPr>
        </p:nvSpPr>
        <p:spPr>
          <a:xfrm>
            <a:off x="11339999" y="6537324"/>
            <a:ext cx="834000" cy="2985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a:t>
            </a:fld>
            <a:endParaRPr/>
          </a:p>
        </p:txBody>
      </p:sp>
      <p:sp>
        <p:nvSpPr>
          <p:cNvPr id="99" name="Google Shape;99;p19"/>
          <p:cNvSpPr txBox="1"/>
          <p:nvPr/>
        </p:nvSpPr>
        <p:spPr>
          <a:xfrm>
            <a:off x="950426" y="1890940"/>
            <a:ext cx="2732700" cy="584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250 best selling </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books authored</a:t>
            </a:r>
            <a:endParaRPr sz="1600">
              <a:solidFill>
                <a:srgbClr val="3F3F3F"/>
              </a:solidFill>
              <a:latin typeface="Helvetica Neue Light"/>
              <a:ea typeface="Helvetica Neue Light"/>
              <a:cs typeface="Helvetica Neue Light"/>
              <a:sym typeface="Helvetica Neue Light"/>
            </a:endParaRPr>
          </a:p>
        </p:txBody>
      </p:sp>
      <p:sp>
        <p:nvSpPr>
          <p:cNvPr id="100" name="Google Shape;100;p19"/>
          <p:cNvSpPr txBox="1"/>
          <p:nvPr/>
        </p:nvSpPr>
        <p:spPr>
          <a:xfrm>
            <a:off x="673385" y="2940455"/>
            <a:ext cx="2605500" cy="584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9+ years of training</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experience</a:t>
            </a:r>
            <a:endParaRPr sz="1600">
              <a:solidFill>
                <a:srgbClr val="3F3F3F"/>
              </a:solidFill>
              <a:latin typeface="Helvetica Neue Light"/>
              <a:ea typeface="Helvetica Neue Light"/>
              <a:cs typeface="Helvetica Neue Light"/>
              <a:sym typeface="Helvetica Neue Light"/>
            </a:endParaRPr>
          </a:p>
        </p:txBody>
      </p:sp>
      <p:sp>
        <p:nvSpPr>
          <p:cNvPr id="101" name="Google Shape;101;p19"/>
          <p:cNvSpPr txBox="1"/>
          <p:nvPr/>
        </p:nvSpPr>
        <p:spPr>
          <a:xfrm>
            <a:off x="1228631" y="3990716"/>
            <a:ext cx="2605500" cy="8310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750,000 practitioner led</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training hours</a:t>
            </a:r>
            <a:endParaRPr/>
          </a:p>
          <a:p>
            <a:pPr marL="0" marR="0" lvl="0" indent="0" algn="r" rtl="0">
              <a:spcBef>
                <a:spcPts val="0"/>
              </a:spcBef>
              <a:spcAft>
                <a:spcPts val="0"/>
              </a:spcAft>
              <a:buNone/>
            </a:pPr>
            <a:endParaRPr sz="1600">
              <a:solidFill>
                <a:srgbClr val="3F3F3F"/>
              </a:solidFill>
              <a:latin typeface="Helvetica Neue Light"/>
              <a:ea typeface="Helvetica Neue Light"/>
              <a:cs typeface="Helvetica Neue Light"/>
              <a:sym typeface="Helvetica Neue Light"/>
            </a:endParaRPr>
          </a:p>
        </p:txBody>
      </p:sp>
      <p:sp>
        <p:nvSpPr>
          <p:cNvPr id="102" name="Google Shape;102;p19"/>
          <p:cNvSpPr txBox="1"/>
          <p:nvPr/>
        </p:nvSpPr>
        <p:spPr>
          <a:xfrm>
            <a:off x="8277919" y="1891114"/>
            <a:ext cx="27306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150 engagements speaking</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at industry conferences </a:t>
            </a:r>
            <a:endParaRPr sz="1600">
              <a:solidFill>
                <a:srgbClr val="3F3F3F"/>
              </a:solidFill>
              <a:latin typeface="Helvetica Neue Light"/>
              <a:ea typeface="Helvetica Neue Light"/>
              <a:cs typeface="Helvetica Neue Light"/>
              <a:sym typeface="Helvetica Neue Light"/>
            </a:endParaRPr>
          </a:p>
        </p:txBody>
      </p:sp>
      <p:sp>
        <p:nvSpPr>
          <p:cNvPr id="103" name="Google Shape;103;p19"/>
          <p:cNvSpPr txBox="1"/>
          <p:nvPr/>
        </p:nvSpPr>
        <p:spPr>
          <a:xfrm>
            <a:off x="8708931" y="2952408"/>
            <a:ext cx="26055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Over 17 years of industry</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experience per instructor</a:t>
            </a:r>
            <a:endParaRPr sz="1600">
              <a:solidFill>
                <a:srgbClr val="3F3F3F"/>
              </a:solidFill>
              <a:latin typeface="Helvetica Neue Light"/>
              <a:ea typeface="Helvetica Neue Light"/>
              <a:cs typeface="Helvetica Neue Light"/>
              <a:sym typeface="Helvetica Neue Light"/>
            </a:endParaRPr>
          </a:p>
        </p:txBody>
      </p:sp>
      <p:sp>
        <p:nvSpPr>
          <p:cNvPr id="104" name="Google Shape;104;p19"/>
          <p:cNvSpPr txBox="1"/>
          <p:nvPr/>
        </p:nvSpPr>
        <p:spPr>
          <a:xfrm>
            <a:off x="8186778" y="3977269"/>
            <a:ext cx="27306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125 certifications in leading</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technologies </a:t>
            </a:r>
            <a:endParaRPr sz="1600">
              <a:solidFill>
                <a:srgbClr val="3F3F3F"/>
              </a:solidFill>
              <a:latin typeface="Helvetica Neue Light"/>
              <a:ea typeface="Helvetica Neue Light"/>
              <a:cs typeface="Helvetica Neue Light"/>
              <a:sym typeface="Helvetica Neue Light"/>
            </a:endParaRPr>
          </a:p>
        </p:txBody>
      </p:sp>
      <p:sp>
        <p:nvSpPr>
          <p:cNvPr id="105" name="Google Shape;105;p19"/>
          <p:cNvSpPr txBox="1"/>
          <p:nvPr/>
        </p:nvSpPr>
        <p:spPr>
          <a:xfrm>
            <a:off x="6408522" y="5331630"/>
            <a:ext cx="26679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95% instructor satisfaction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Communication between 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40</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sz="3200" dirty="0"/>
              <a:t>Another is a “Fan out” system:</a:t>
            </a:r>
          </a:p>
          <a:p>
            <a:pPr marL="546100" lvl="1" indent="0">
              <a:buNone/>
            </a:pPr>
            <a:endParaRPr lang="en-US" sz="3200"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8C6DF58D-FEBF-0641-9EA4-030926E5923C}"/>
              </a:ext>
            </a:extLst>
          </p:cNvPr>
          <p:cNvPicPr>
            <a:picLocks noChangeAspect="1"/>
          </p:cNvPicPr>
          <p:nvPr/>
        </p:nvPicPr>
        <p:blipFill>
          <a:blip r:embed="rId2"/>
          <a:stretch>
            <a:fillRect/>
          </a:stretch>
        </p:blipFill>
        <p:spPr>
          <a:xfrm>
            <a:off x="201927" y="2194691"/>
            <a:ext cx="10512000" cy="4001568"/>
          </a:xfrm>
          <a:prstGeom prst="rect">
            <a:avLst/>
          </a:prstGeom>
        </p:spPr>
      </p:pic>
    </p:spTree>
    <p:extLst>
      <p:ext uri="{BB962C8B-B14F-4D97-AF65-F5344CB8AC3E}">
        <p14:creationId xmlns:p14="http://schemas.microsoft.com/office/powerpoint/2010/main" val="8524996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934D6-49FB-9046-B4FB-90C78EC8DA37}"/>
              </a:ext>
            </a:extLst>
          </p:cNvPr>
          <p:cNvSpPr>
            <a:spLocks noGrp="1"/>
          </p:cNvSpPr>
          <p:nvPr>
            <p:ph type="title"/>
          </p:nvPr>
        </p:nvSpPr>
        <p:spPr/>
        <p:txBody>
          <a:bodyPr/>
          <a:lstStyle/>
          <a:p>
            <a:r>
              <a:rPr lang="en-US" dirty="0"/>
              <a:t>Microservices Patterns: Multiple Demand APIs</a:t>
            </a:r>
          </a:p>
        </p:txBody>
      </p:sp>
      <p:pic>
        <p:nvPicPr>
          <p:cNvPr id="5" name="Picture 4">
            <a:extLst>
              <a:ext uri="{FF2B5EF4-FFF2-40B4-BE49-F238E27FC236}">
                <a16:creationId xmlns:a16="http://schemas.microsoft.com/office/drawing/2014/main" id="{318AFD7E-56B6-784B-86F8-AAC0EC5A36B1}"/>
              </a:ext>
            </a:extLst>
          </p:cNvPr>
          <p:cNvPicPr>
            <a:picLocks noChangeAspect="1"/>
          </p:cNvPicPr>
          <p:nvPr/>
        </p:nvPicPr>
        <p:blipFill>
          <a:blip r:embed="rId2"/>
          <a:stretch>
            <a:fillRect/>
          </a:stretch>
        </p:blipFill>
        <p:spPr>
          <a:xfrm>
            <a:off x="3608832" y="2109390"/>
            <a:ext cx="6169152" cy="4234855"/>
          </a:xfrm>
          <a:prstGeom prst="rect">
            <a:avLst/>
          </a:prstGeom>
        </p:spPr>
      </p:pic>
      <p:sp>
        <p:nvSpPr>
          <p:cNvPr id="4" name="Slide Number Placeholder 3">
            <a:extLst>
              <a:ext uri="{FF2B5EF4-FFF2-40B4-BE49-F238E27FC236}">
                <a16:creationId xmlns:a16="http://schemas.microsoft.com/office/drawing/2014/main" id="{DA1D3F21-AC7B-9D4F-B8D1-6140FFFCE31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41</a:t>
            </a:fld>
            <a:endParaRPr lang="en-US"/>
          </a:p>
        </p:txBody>
      </p:sp>
    </p:spTree>
    <p:extLst>
      <p:ext uri="{BB962C8B-B14F-4D97-AF65-F5344CB8AC3E}">
        <p14:creationId xmlns:p14="http://schemas.microsoft.com/office/powerpoint/2010/main" val="13929402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BREAK OUT</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42</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dirty="0"/>
          </a:p>
          <a:p>
            <a:pPr marL="546100" lvl="1" indent="0">
              <a:buNone/>
            </a:pPr>
            <a:r>
              <a:rPr lang="en-US" dirty="0"/>
              <a:t>We’re going to do breakout sessions now. I want all of you guys to take a monolith example and break out into groups and discuss. </a:t>
            </a:r>
          </a:p>
          <a:p>
            <a:pPr marL="546100" lvl="1" indent="0">
              <a:buNone/>
            </a:pPr>
            <a:endParaRPr lang="en-US" dirty="0"/>
          </a:p>
          <a:p>
            <a:pPr marL="546100" lvl="1" indent="0">
              <a:buNone/>
            </a:pPr>
            <a:r>
              <a:rPr lang="en-US" dirty="0"/>
              <a:t>Considering our examples please discuss a monolith that you have at Nutanix and how we can break that piece down into smaller modules. </a:t>
            </a:r>
          </a:p>
          <a:p>
            <a:pPr marL="546100" lvl="1" indent="0">
              <a:buNone/>
            </a:pPr>
            <a:endParaRPr lang="en-US" dirty="0"/>
          </a:p>
          <a:p>
            <a:pPr marL="546100" lvl="1" indent="0">
              <a:buNone/>
            </a:pPr>
            <a:r>
              <a:rPr lang="en-US" dirty="0"/>
              <a:t>Once you have done this please come back ready to discuss.</a:t>
            </a:r>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8" name="Picture 7">
            <a:extLst>
              <a:ext uri="{FF2B5EF4-FFF2-40B4-BE49-F238E27FC236}">
                <a16:creationId xmlns:a16="http://schemas.microsoft.com/office/drawing/2014/main" id="{595A1789-C7BA-434A-AC0A-36AAF7F92EAB}"/>
              </a:ext>
            </a:extLst>
          </p:cNvPr>
          <p:cNvPicPr>
            <a:picLocks noChangeAspect="1"/>
          </p:cNvPicPr>
          <p:nvPr/>
        </p:nvPicPr>
        <p:blipFill>
          <a:blip r:embed="rId2"/>
          <a:stretch>
            <a:fillRect/>
          </a:stretch>
        </p:blipFill>
        <p:spPr>
          <a:xfrm>
            <a:off x="3469205" y="4526850"/>
            <a:ext cx="4940300" cy="1638300"/>
          </a:xfrm>
          <a:prstGeom prst="rect">
            <a:avLst/>
          </a:prstGeom>
        </p:spPr>
      </p:pic>
    </p:spTree>
    <p:extLst>
      <p:ext uri="{BB962C8B-B14F-4D97-AF65-F5344CB8AC3E}">
        <p14:creationId xmlns:p14="http://schemas.microsoft.com/office/powerpoint/2010/main" val="5860831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028B2-967E-F44C-A096-85E8996C28B6}"/>
              </a:ext>
            </a:extLst>
          </p:cNvPr>
          <p:cNvSpPr>
            <a:spLocks noGrp="1"/>
          </p:cNvSpPr>
          <p:nvPr>
            <p:ph type="title"/>
          </p:nvPr>
        </p:nvSpPr>
        <p:spPr/>
        <p:txBody>
          <a:bodyPr/>
          <a:lstStyle/>
          <a:p>
            <a:r>
              <a:rPr lang="en-US" dirty="0"/>
              <a:t>Confused? ASK QUESTIONS</a:t>
            </a:r>
          </a:p>
        </p:txBody>
      </p:sp>
      <p:pic>
        <p:nvPicPr>
          <p:cNvPr id="5" name="Picture 4">
            <a:extLst>
              <a:ext uri="{FF2B5EF4-FFF2-40B4-BE49-F238E27FC236}">
                <a16:creationId xmlns:a16="http://schemas.microsoft.com/office/drawing/2014/main" id="{411B7A1D-5906-A448-BD8A-61242610B6CD}"/>
              </a:ext>
            </a:extLst>
          </p:cNvPr>
          <p:cNvPicPr>
            <a:picLocks noChangeAspect="1"/>
          </p:cNvPicPr>
          <p:nvPr/>
        </p:nvPicPr>
        <p:blipFill>
          <a:blip r:embed="rId2"/>
          <a:stretch>
            <a:fillRect/>
          </a:stretch>
        </p:blipFill>
        <p:spPr>
          <a:xfrm>
            <a:off x="3170021" y="1500025"/>
            <a:ext cx="5306713" cy="4769324"/>
          </a:xfrm>
          <a:prstGeom prst="rect">
            <a:avLst/>
          </a:prstGeom>
        </p:spPr>
      </p:pic>
      <p:sp>
        <p:nvSpPr>
          <p:cNvPr id="4" name="Slide Number Placeholder 3">
            <a:extLst>
              <a:ext uri="{FF2B5EF4-FFF2-40B4-BE49-F238E27FC236}">
                <a16:creationId xmlns:a16="http://schemas.microsoft.com/office/drawing/2014/main" id="{FD590DF5-997F-E24A-84BA-0ED7B73204D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43</a:t>
            </a:fld>
            <a:endParaRPr lang="en-US"/>
          </a:p>
        </p:txBody>
      </p:sp>
    </p:spTree>
    <p:extLst>
      <p:ext uri="{BB962C8B-B14F-4D97-AF65-F5344CB8AC3E}">
        <p14:creationId xmlns:p14="http://schemas.microsoft.com/office/powerpoint/2010/main" val="2347635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About the instructor</a:t>
            </a:r>
            <a:endParaRPr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5</a:t>
            </a:fld>
            <a:endParaRPr/>
          </a:p>
        </p:txBody>
      </p:sp>
      <p:pic>
        <p:nvPicPr>
          <p:cNvPr id="2" name="Picture 1">
            <a:extLst>
              <a:ext uri="{FF2B5EF4-FFF2-40B4-BE49-F238E27FC236}">
                <a16:creationId xmlns:a16="http://schemas.microsoft.com/office/drawing/2014/main" id="{31A3F671-CE6A-4E4F-8D96-DADA3D7C3636}"/>
              </a:ext>
            </a:extLst>
          </p:cNvPr>
          <p:cNvPicPr>
            <a:picLocks noChangeAspect="1"/>
          </p:cNvPicPr>
          <p:nvPr/>
        </p:nvPicPr>
        <p:blipFill>
          <a:blip r:embed="rId3"/>
          <a:stretch>
            <a:fillRect/>
          </a:stretch>
        </p:blipFill>
        <p:spPr>
          <a:xfrm>
            <a:off x="3897376" y="1539240"/>
            <a:ext cx="4397248" cy="4397248"/>
          </a:xfrm>
          <a:prstGeom prst="rect">
            <a:avLst/>
          </a:prstGeom>
        </p:spPr>
      </p:pic>
    </p:spTree>
    <p:extLst>
      <p:ext uri="{BB962C8B-B14F-4D97-AF65-F5344CB8AC3E}">
        <p14:creationId xmlns:p14="http://schemas.microsoft.com/office/powerpoint/2010/main" val="328808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p:nvPr/>
        </p:nvSpPr>
        <p:spPr>
          <a:xfrm>
            <a:off x="862445" y="477982"/>
            <a:ext cx="7876310" cy="10156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dirty="0">
                <a:solidFill>
                  <a:srgbClr val="F17E3A"/>
                </a:solidFill>
                <a:latin typeface="Calibri"/>
                <a:ea typeface="Calibri"/>
                <a:cs typeface="Calibri"/>
                <a:sym typeface="Calibri"/>
              </a:rPr>
              <a:t>Microservices and Golang</a:t>
            </a:r>
            <a:endParaRPr dirty="0"/>
          </a:p>
        </p:txBody>
      </p:sp>
      <p:sp>
        <p:nvSpPr>
          <p:cNvPr id="111" name="Google Shape;111;p20"/>
          <p:cNvSpPr txBox="1"/>
          <p:nvPr/>
        </p:nvSpPr>
        <p:spPr>
          <a:xfrm>
            <a:off x="2421081" y="5029200"/>
            <a:ext cx="4010891"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Fernando Pombeiro</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7CA38109-3ACE-1349-928C-4DE6CAFBD2E4}"/>
              </a:ext>
            </a:extLst>
          </p:cNvPr>
          <p:cNvSpPr>
            <a:spLocks noGrp="1"/>
          </p:cNvSpPr>
          <p:nvPr>
            <p:ph type="body" idx="1"/>
          </p:nvPr>
        </p:nvSpPr>
        <p:spPr/>
        <p:txBody>
          <a:bodyPr/>
          <a:lstStyle/>
          <a:p>
            <a:pPr marL="76200" indent="0">
              <a:buNone/>
            </a:pPr>
            <a:r>
              <a:rPr lang="en-US" b="1" dirty="0"/>
              <a:t>Agenda:</a:t>
            </a:r>
          </a:p>
          <a:p>
            <a:pPr marL="76200" indent="0">
              <a:buNone/>
            </a:pPr>
            <a:endParaRPr lang="en-US" b="1" dirty="0"/>
          </a:p>
          <a:p>
            <a:r>
              <a:rPr lang="en-US" b="1" dirty="0"/>
              <a:t>This class is designed to offer an overview of a microservices production environment using Golang and Kubernetes. We will be covering:</a:t>
            </a:r>
          </a:p>
          <a:p>
            <a:pPr lvl="1"/>
            <a:r>
              <a:rPr lang="en-US" b="1" dirty="0"/>
              <a:t>Concurrency patterns in </a:t>
            </a:r>
            <a:r>
              <a:rPr lang="en-US" b="1" dirty="0" err="1"/>
              <a:t>golang</a:t>
            </a:r>
            <a:endParaRPr lang="en-US" b="1" dirty="0"/>
          </a:p>
          <a:p>
            <a:pPr lvl="1"/>
            <a:r>
              <a:rPr lang="en-US" b="1" dirty="0"/>
              <a:t>Deployment of multi-staged environments to Kubernetes</a:t>
            </a:r>
          </a:p>
          <a:p>
            <a:pPr lvl="1"/>
            <a:r>
              <a:rPr lang="en-US" b="1" dirty="0"/>
              <a:t>Deployment of multiple container systems to Kubernetes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7</a:t>
            </a:fld>
            <a:endParaRPr lang="en-US"/>
          </a:p>
        </p:txBody>
      </p:sp>
    </p:spTree>
    <p:extLst>
      <p:ext uri="{BB962C8B-B14F-4D97-AF65-F5344CB8AC3E}">
        <p14:creationId xmlns:p14="http://schemas.microsoft.com/office/powerpoint/2010/main" val="2468679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8</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sz="2800" dirty="0"/>
              <a:t>How we used to do things</a:t>
            </a:r>
          </a:p>
          <a:p>
            <a:pPr lvl="1"/>
            <a:endParaRPr lang="en-US" sz="2800" dirty="0"/>
          </a:p>
          <a:p>
            <a:pPr lvl="1"/>
            <a:r>
              <a:rPr lang="en-US" sz="2800" dirty="0"/>
              <a:t>Single PRODUCTION server</a:t>
            </a:r>
          </a:p>
          <a:p>
            <a:pPr lvl="1"/>
            <a:endParaRPr lang="en-US" sz="2800" dirty="0"/>
          </a:p>
          <a:p>
            <a:pPr lvl="1"/>
            <a:r>
              <a:rPr lang="en-US" sz="2800" dirty="0"/>
              <a:t>Production environment</a:t>
            </a:r>
          </a:p>
          <a:p>
            <a:pPr lvl="1"/>
            <a:endParaRPr lang="en-US" sz="2800" dirty="0"/>
          </a:p>
          <a:p>
            <a:pPr lvl="1"/>
            <a:r>
              <a:rPr lang="en-US" sz="2800" dirty="0"/>
              <a:t>Stack traces</a:t>
            </a:r>
          </a:p>
          <a:p>
            <a:pPr lvl="1"/>
            <a:endParaRPr lang="en-US" sz="2800" dirty="0"/>
          </a:p>
          <a:p>
            <a:pPr lvl="1"/>
            <a:r>
              <a:rPr lang="en-US" sz="2800" dirty="0"/>
              <a:t>All Code existing in a single place</a:t>
            </a:r>
          </a:p>
          <a:p>
            <a:pPr marL="546100" lvl="1" indent="0">
              <a:buNone/>
            </a:pPr>
            <a:endParaRPr lang="en-US" dirty="0"/>
          </a:p>
        </p:txBody>
      </p:sp>
      <p:pic>
        <p:nvPicPr>
          <p:cNvPr id="7" name="Picture 6">
            <a:extLst>
              <a:ext uri="{FF2B5EF4-FFF2-40B4-BE49-F238E27FC236}">
                <a16:creationId xmlns:a16="http://schemas.microsoft.com/office/drawing/2014/main" id="{34F91D4F-F31A-FC4F-A554-6C15478B50EC}"/>
              </a:ext>
            </a:extLst>
          </p:cNvPr>
          <p:cNvPicPr>
            <a:picLocks noChangeAspect="1"/>
          </p:cNvPicPr>
          <p:nvPr/>
        </p:nvPicPr>
        <p:blipFill>
          <a:blip r:embed="rId2"/>
          <a:stretch>
            <a:fillRect/>
          </a:stretch>
        </p:blipFill>
        <p:spPr>
          <a:xfrm>
            <a:off x="6467094" y="1706716"/>
            <a:ext cx="5352846" cy="3182276"/>
          </a:xfrm>
          <a:prstGeom prst="rect">
            <a:avLst/>
          </a:prstGeom>
        </p:spPr>
      </p:pic>
    </p:spTree>
    <p:extLst>
      <p:ext uri="{BB962C8B-B14F-4D97-AF65-F5344CB8AC3E}">
        <p14:creationId xmlns:p14="http://schemas.microsoft.com/office/powerpoint/2010/main" val="2460120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Monolithic Applications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9</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dirty="0"/>
              <a:t> A monolithic application is built as a single unit. </a:t>
            </a:r>
          </a:p>
          <a:p>
            <a:r>
              <a:rPr lang="en-US" dirty="0"/>
              <a:t>Enterprise Applications are built in three parts: </a:t>
            </a:r>
          </a:p>
          <a:p>
            <a:pPr lvl="1"/>
            <a:endParaRPr lang="en-US" sz="2400" dirty="0"/>
          </a:p>
          <a:p>
            <a:pPr lvl="1"/>
            <a:r>
              <a:rPr lang="en-US" sz="2400" dirty="0"/>
              <a:t>a database (consisting of many tables usually in a relational database management system)</a:t>
            </a:r>
          </a:p>
          <a:p>
            <a:pPr lvl="1"/>
            <a:endParaRPr lang="en-US" sz="2400" dirty="0"/>
          </a:p>
          <a:p>
            <a:pPr lvl="1"/>
            <a:r>
              <a:rPr lang="en-US" sz="2400" dirty="0"/>
              <a:t>a client-side user interface (consisting of HTML pages and/or JavaScript running in a browser)</a:t>
            </a:r>
          </a:p>
          <a:p>
            <a:pPr lvl="1"/>
            <a:endParaRPr lang="en-US" sz="2400" dirty="0"/>
          </a:p>
          <a:p>
            <a:pPr lvl="1"/>
            <a:r>
              <a:rPr lang="en-US" sz="2400" dirty="0"/>
              <a:t>a server-side application. </a:t>
            </a:r>
          </a:p>
        </p:txBody>
      </p:sp>
      <p:pic>
        <p:nvPicPr>
          <p:cNvPr id="3" name="Picture 2">
            <a:extLst>
              <a:ext uri="{FF2B5EF4-FFF2-40B4-BE49-F238E27FC236}">
                <a16:creationId xmlns:a16="http://schemas.microsoft.com/office/drawing/2014/main" id="{9E1B7ED9-0526-6E4F-AC3C-819E295D563D}"/>
              </a:ext>
            </a:extLst>
          </p:cNvPr>
          <p:cNvPicPr>
            <a:picLocks noChangeAspect="1"/>
          </p:cNvPicPr>
          <p:nvPr/>
        </p:nvPicPr>
        <p:blipFill>
          <a:blip r:embed="rId2"/>
          <a:stretch>
            <a:fillRect/>
          </a:stretch>
        </p:blipFill>
        <p:spPr>
          <a:xfrm>
            <a:off x="8991190" y="4450080"/>
            <a:ext cx="1522257" cy="2021870"/>
          </a:xfrm>
          <a:prstGeom prst="rect">
            <a:avLst/>
          </a:prstGeom>
        </p:spPr>
      </p:pic>
    </p:spTree>
    <p:extLst>
      <p:ext uri="{BB962C8B-B14F-4D97-AF65-F5344CB8AC3E}">
        <p14:creationId xmlns:p14="http://schemas.microsoft.com/office/powerpoint/2010/main" val="1529626635"/>
      </p:ext>
    </p:extLst>
  </p:cSld>
  <p:clrMapOvr>
    <a:masterClrMapping/>
  </p:clrMapOvr>
</p:sld>
</file>

<file path=ppt/theme/theme1.xml><?xml version="1.0" encoding="utf-8"?>
<a:theme xmlns:a="http://schemas.openxmlformats.org/drawingml/2006/main" name="DI Templat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1506</TotalTime>
  <Words>1993</Words>
  <Application>Microsoft Macintosh PowerPoint</Application>
  <PresentationFormat>Widescreen</PresentationFormat>
  <Paragraphs>287</Paragraphs>
  <Slides>43</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Arial</vt:lpstr>
      <vt:lpstr>Helvetica Neue Light</vt:lpstr>
      <vt:lpstr>medium-content-serif-font</vt:lpstr>
      <vt:lpstr>Calibri</vt:lpstr>
      <vt:lpstr>DI Template</vt:lpstr>
      <vt:lpstr>WELCOME</vt:lpstr>
      <vt:lpstr>An Overview</vt:lpstr>
      <vt:lpstr>Technologies we cover</vt:lpstr>
      <vt:lpstr>Our Practitioners</vt:lpstr>
      <vt:lpstr>About the instructor</vt:lpstr>
      <vt:lpstr>PowerPoint Presentation</vt:lpstr>
      <vt:lpstr>Agenda</vt:lpstr>
      <vt:lpstr>Microservices</vt:lpstr>
      <vt:lpstr>Monolithic Applications</vt:lpstr>
      <vt:lpstr>Monolithic Applications</vt:lpstr>
      <vt:lpstr>Microservices applications</vt:lpstr>
      <vt:lpstr>Microservices</vt:lpstr>
      <vt:lpstr>Microservices</vt:lpstr>
      <vt:lpstr>Microservices</vt:lpstr>
      <vt:lpstr>The Single Responsibility Principle</vt:lpstr>
      <vt:lpstr>The Single Responsibility Principle</vt:lpstr>
      <vt:lpstr>SRP Example</vt:lpstr>
      <vt:lpstr>CASE STUDY</vt:lpstr>
      <vt:lpstr>SRP Example</vt:lpstr>
      <vt:lpstr>SRP Example</vt:lpstr>
      <vt:lpstr>SRP Example</vt:lpstr>
      <vt:lpstr>SRP Example</vt:lpstr>
      <vt:lpstr>SRP Example</vt:lpstr>
      <vt:lpstr>Microservices and SRP</vt:lpstr>
      <vt:lpstr>Microservices Disadvantages</vt:lpstr>
      <vt:lpstr>Microservices Advantages</vt:lpstr>
      <vt:lpstr>Creating microservices architectures</vt:lpstr>
      <vt:lpstr>DECOMPOSING YOUR MONOLITH</vt:lpstr>
      <vt:lpstr>DECOMPOSING YOUR MONOLITH</vt:lpstr>
      <vt:lpstr>DECOMPOSING YOUR MONOLITH</vt:lpstr>
      <vt:lpstr>Building and Deploying your New System</vt:lpstr>
      <vt:lpstr>Building and Deploying your New System</vt:lpstr>
      <vt:lpstr>Building and Deploying your New System</vt:lpstr>
      <vt:lpstr>Microservices Architecture Patterns</vt:lpstr>
      <vt:lpstr>Common Design errors (this is wrong)</vt:lpstr>
      <vt:lpstr>WHY??</vt:lpstr>
      <vt:lpstr>Microservices Patterns: Chaining</vt:lpstr>
      <vt:lpstr>Communication between Services</vt:lpstr>
      <vt:lpstr>Communication between Services</vt:lpstr>
      <vt:lpstr>Communication between Services</vt:lpstr>
      <vt:lpstr>Microservices Patterns: Multiple Demand APIs</vt:lpstr>
      <vt:lpstr>BREAK OUT</vt:lpstr>
      <vt:lpstr>Confused? ASK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cp:lastModifiedBy>fernincornwall@gmail.com</cp:lastModifiedBy>
  <cp:revision>45</cp:revision>
  <dcterms:modified xsi:type="dcterms:W3CDTF">2020-06-22T18:34:00Z</dcterms:modified>
</cp:coreProperties>
</file>